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56"/>
  </p:notesMasterIdLst>
  <p:handoutMasterIdLst>
    <p:handoutMasterId r:id="rId57"/>
  </p:handoutMasterIdLst>
  <p:sldIdLst>
    <p:sldId id="412" r:id="rId5"/>
    <p:sldId id="270" r:id="rId6"/>
    <p:sldId id="274" r:id="rId7"/>
    <p:sldId id="467" r:id="rId8"/>
    <p:sldId id="362" r:id="rId9"/>
    <p:sldId id="266" r:id="rId10"/>
    <p:sldId id="439" r:id="rId11"/>
    <p:sldId id="258" r:id="rId12"/>
    <p:sldId id="264" r:id="rId13"/>
    <p:sldId id="440" r:id="rId14"/>
    <p:sldId id="259" r:id="rId15"/>
    <p:sldId id="260" r:id="rId16"/>
    <p:sldId id="324" r:id="rId17"/>
    <p:sldId id="261" r:id="rId18"/>
    <p:sldId id="265" r:id="rId19"/>
    <p:sldId id="442" r:id="rId20"/>
    <p:sldId id="267" r:id="rId21"/>
    <p:sldId id="323" r:id="rId22"/>
    <p:sldId id="292" r:id="rId23"/>
    <p:sldId id="295" r:id="rId24"/>
    <p:sldId id="296" r:id="rId25"/>
    <p:sldId id="277" r:id="rId26"/>
    <p:sldId id="414" r:id="rId27"/>
    <p:sldId id="447" r:id="rId28"/>
    <p:sldId id="433" r:id="rId29"/>
    <p:sldId id="282" r:id="rId30"/>
    <p:sldId id="434" r:id="rId31"/>
    <p:sldId id="431" r:id="rId32"/>
    <p:sldId id="450" r:id="rId33"/>
    <p:sldId id="449" r:id="rId34"/>
    <p:sldId id="451" r:id="rId35"/>
    <p:sldId id="435" r:id="rId36"/>
    <p:sldId id="314" r:id="rId37"/>
    <p:sldId id="316" r:id="rId38"/>
    <p:sldId id="311" r:id="rId39"/>
    <p:sldId id="443" r:id="rId40"/>
    <p:sldId id="322" r:id="rId41"/>
    <p:sldId id="415" r:id="rId42"/>
    <p:sldId id="325" r:id="rId43"/>
    <p:sldId id="299" r:id="rId44"/>
    <p:sldId id="305" r:id="rId45"/>
    <p:sldId id="418" r:id="rId46"/>
    <p:sldId id="445" r:id="rId47"/>
    <p:sldId id="446" r:id="rId48"/>
    <p:sldId id="455" r:id="rId49"/>
    <p:sldId id="466" r:id="rId50"/>
    <p:sldId id="456" r:id="rId51"/>
    <p:sldId id="457" r:id="rId52"/>
    <p:sldId id="461" r:id="rId53"/>
    <p:sldId id="458" r:id="rId54"/>
    <p:sldId id="459" r:id="rId55"/>
  </p:sldIdLst>
  <p:sldSz cx="12192000" cy="6858000"/>
  <p:notesSz cx="6858000" cy="9144000"/>
  <p:custDataLst>
    <p:tags r:id="rId58"/>
  </p:custData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p:defaultTextStyle>
  <p:extLst>
    <p:ext uri="{521415D9-36F7-43E2-AB2F-B90AF26B5E84}">
      <p14:sectionLst xmlns:p14="http://schemas.microsoft.com/office/powerpoint/2010/main">
        <p14:section name="Default Section" id="{6B95A162-527E-4A95-B2F7-2FDE9D77F6EB}">
          <p14:sldIdLst>
            <p14:sldId id="412"/>
            <p14:sldId id="270"/>
            <p14:sldId id="274"/>
            <p14:sldId id="467"/>
            <p14:sldId id="362"/>
            <p14:sldId id="266"/>
            <p14:sldId id="439"/>
          </p14:sldIdLst>
        </p14:section>
        <p14:section name="Introduction" id="{AF57F177-AC11-4E75-9B1B-1A38E62BFF7A}">
          <p14:sldIdLst>
            <p14:sldId id="258"/>
            <p14:sldId id="264"/>
            <p14:sldId id="440"/>
            <p14:sldId id="259"/>
            <p14:sldId id="260"/>
            <p14:sldId id="324"/>
            <p14:sldId id="261"/>
            <p14:sldId id="265"/>
            <p14:sldId id="442"/>
            <p14:sldId id="267"/>
          </p14:sldIdLst>
        </p14:section>
        <p14:section name="Creating your first dataset" id="{295B7556-23F1-4827-9B49-460D47604720}">
          <p14:sldIdLst>
            <p14:sldId id="323"/>
            <p14:sldId id="292"/>
            <p14:sldId id="295"/>
            <p14:sldId id="296"/>
            <p14:sldId id="277"/>
            <p14:sldId id="414"/>
          </p14:sldIdLst>
        </p14:section>
        <p14:section name="Creating your Dataset" id="{9D5B14B0-EC08-4C5C-985E-708551E45839}">
          <p14:sldIdLst>
            <p14:sldId id="447"/>
            <p14:sldId id="433"/>
            <p14:sldId id="282"/>
            <p14:sldId id="434"/>
          </p14:sldIdLst>
        </p14:section>
        <p14:section name="Data Regions" id="{2AED7A0F-6F12-4CA8-951E-6DC0131DFECC}">
          <p14:sldIdLst>
            <p14:sldId id="431"/>
            <p14:sldId id="450"/>
            <p14:sldId id="449"/>
            <p14:sldId id="451"/>
            <p14:sldId id="435"/>
          </p14:sldIdLst>
        </p14:section>
        <p14:section name="Query Filters and Parameters" id="{D0C059A6-B670-4D58-8389-86029F5248AB}">
          <p14:sldIdLst>
            <p14:sldId id="314"/>
            <p14:sldId id="316"/>
            <p14:sldId id="311"/>
            <p14:sldId id="443"/>
            <p14:sldId id="322"/>
            <p14:sldId id="415"/>
            <p14:sldId id="325"/>
            <p14:sldId id="299"/>
            <p14:sldId id="305"/>
            <p14:sldId id="418"/>
          </p14:sldIdLst>
        </p14:section>
        <p14:section name="Basic Formatting" id="{E58C09C3-B719-4040-B739-9C51CBD86033}">
          <p14:sldIdLst>
            <p14:sldId id="445"/>
            <p14:sldId id="446"/>
            <p14:sldId id="455"/>
            <p14:sldId id="466"/>
            <p14:sldId id="456"/>
            <p14:sldId id="457"/>
            <p14:sldId id="461"/>
            <p14:sldId id="458"/>
            <p14:sldId id="45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3F2F1"/>
    <a:srgbClr val="273472"/>
    <a:srgbClr val="A6AC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1211" autoAdjust="0"/>
    <p:restoredTop sz="86683" autoAdjust="0"/>
  </p:normalViewPr>
  <p:slideViewPr>
    <p:cSldViewPr snapToGrid="0">
      <p:cViewPr varScale="1">
        <p:scale>
          <a:sx n="52" d="100"/>
          <a:sy n="52" d="100"/>
        </p:scale>
        <p:origin x="48" y="542"/>
      </p:cViewPr>
      <p:guideLst/>
    </p:cSldViewPr>
  </p:slideViewPr>
  <p:notesTextViewPr>
    <p:cViewPr>
      <p:scale>
        <a:sx n="1" d="1"/>
        <a:sy n="1" d="1"/>
      </p:scale>
      <p:origin x="0" y="0"/>
    </p:cViewPr>
  </p:notesTextViewPr>
  <p:notesViewPr>
    <p:cSldViewPr snapToGrid="0">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gs" Target="tags/tag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E412980-5E84-F705-DEDB-1A8C0752367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4899BAE-83AC-59B9-5ABF-EF5F10B0E92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12B431-0F82-7042-BFC6-DE43BD67FBE2}" type="datetimeFigureOut">
              <a:rPr lang="en-US" smtClean="0"/>
              <a:t>10/18/2023</a:t>
            </a:fld>
            <a:endParaRPr lang="en-US" dirty="0"/>
          </a:p>
        </p:txBody>
      </p:sp>
      <p:sp>
        <p:nvSpPr>
          <p:cNvPr id="4" name="Footer Placeholder 3">
            <a:extLst>
              <a:ext uri="{FF2B5EF4-FFF2-40B4-BE49-F238E27FC236}">
                <a16:creationId xmlns:a16="http://schemas.microsoft.com/office/drawing/2014/main" id="{ED374CC8-D896-78F6-227C-29F2AB2F2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1B1C6D5-6F1F-CC15-7A76-30DEF4861D9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9019C90-37A3-0F47-B7F1-6CD273115B70}" type="slidenum">
              <a:rPr lang="en-US" smtClean="0"/>
              <a:t>‹#›</a:t>
            </a:fld>
            <a:endParaRPr lang="en-US" dirty="0"/>
          </a:p>
        </p:txBody>
      </p:sp>
    </p:spTree>
    <p:extLst>
      <p:ext uri="{BB962C8B-B14F-4D97-AF65-F5344CB8AC3E}">
        <p14:creationId xmlns:p14="http://schemas.microsoft.com/office/powerpoint/2010/main" val="2261512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2" name="Shape 72"/>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73" name="Shape 7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Helvetica Neue"/>
      </a:defRPr>
    </a:lvl1pPr>
    <a:lvl2pPr indent="228600" latinLnBrk="0">
      <a:defRPr sz="1200">
        <a:latin typeface="+mj-lt"/>
        <a:ea typeface="+mj-ea"/>
        <a:cs typeface="+mj-cs"/>
        <a:sym typeface="Helvetica Neue"/>
      </a:defRPr>
    </a:lvl2pPr>
    <a:lvl3pPr indent="457200" latinLnBrk="0">
      <a:defRPr sz="1200">
        <a:latin typeface="+mj-lt"/>
        <a:ea typeface="+mj-ea"/>
        <a:cs typeface="+mj-cs"/>
        <a:sym typeface="Helvetica Neue"/>
      </a:defRPr>
    </a:lvl3pPr>
    <a:lvl4pPr indent="685800" latinLnBrk="0">
      <a:defRPr sz="1200">
        <a:latin typeface="+mj-lt"/>
        <a:ea typeface="+mj-ea"/>
        <a:cs typeface="+mj-cs"/>
        <a:sym typeface="Helvetica Neue"/>
      </a:defRPr>
    </a:lvl4pPr>
    <a:lvl5pPr indent="914400" latinLnBrk="0">
      <a:defRPr sz="1200">
        <a:latin typeface="+mj-lt"/>
        <a:ea typeface="+mj-ea"/>
        <a:cs typeface="+mj-cs"/>
        <a:sym typeface="Helvetica Neue"/>
      </a:defRPr>
    </a:lvl5pPr>
    <a:lvl6pPr indent="1143000" latinLnBrk="0">
      <a:defRPr sz="1200">
        <a:latin typeface="+mj-lt"/>
        <a:ea typeface="+mj-ea"/>
        <a:cs typeface="+mj-cs"/>
        <a:sym typeface="Helvetica Neue"/>
      </a:defRPr>
    </a:lvl6pPr>
    <a:lvl7pPr indent="1371600" latinLnBrk="0">
      <a:defRPr sz="1200">
        <a:latin typeface="+mj-lt"/>
        <a:ea typeface="+mj-ea"/>
        <a:cs typeface="+mj-cs"/>
        <a:sym typeface="Helvetica Neue"/>
      </a:defRPr>
    </a:lvl7pPr>
    <a:lvl8pPr indent="1600200" latinLnBrk="0">
      <a:defRPr sz="1200">
        <a:latin typeface="+mj-lt"/>
        <a:ea typeface="+mj-ea"/>
        <a:cs typeface="+mj-cs"/>
        <a:sym typeface="Helvetica Neue"/>
      </a:defRPr>
    </a:lvl8pPr>
    <a:lvl9pPr indent="1828800" latinLnBrk="0">
      <a:defRPr sz="1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090ED-F15A-4046-97A8-8D234B72D32C}" type="slidenum">
              <a:rPr lang="en-US" smtClean="0"/>
              <a:t>1</a:t>
            </a:fld>
            <a:endParaRPr lang="en-US" dirty="0"/>
          </a:p>
        </p:txBody>
      </p:sp>
    </p:spTree>
    <p:extLst>
      <p:ext uri="{BB962C8B-B14F-4D97-AF65-F5344CB8AC3E}">
        <p14:creationId xmlns:p14="http://schemas.microsoft.com/office/powerpoint/2010/main" val="39368330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Paginated reports and standard Power BI reports work differently in part because they evolved separately within the Microsoft ecosystem, with paginated reports starting out as SQL Server Reporting Services and Power BI standard reports starting as an Excel Add-in called Power Pivot. While I don’t have any intel on how Microsoft planned out the merging of these two tools, it seems obvious to me that some shoehorning was involved to make paginated reports fit into the Power BI ecosystem. </a:t>
            </a:r>
            <a:br>
              <a:rPr lang="en-US" dirty="0"/>
            </a:br>
            <a:br>
              <a:rPr lang="en-US" dirty="0"/>
            </a:br>
            <a:r>
              <a:rPr lang="en-US" dirty="0"/>
              <a:t>Visual basic = object-oriented programming language that can be used in a range of Microsoft products </a:t>
            </a:r>
          </a:p>
          <a:p>
            <a:endParaRPr lang="en-US" dirty="0"/>
          </a:p>
        </p:txBody>
      </p:sp>
      <p:sp>
        <p:nvSpPr>
          <p:cNvPr id="4" name="Slide Number Placeholder 3"/>
          <p:cNvSpPr>
            <a:spLocks noGrp="1"/>
          </p:cNvSpPr>
          <p:nvPr>
            <p:ph type="sldNum" sz="quarter" idx="5"/>
          </p:nvPr>
        </p:nvSpPr>
        <p:spPr/>
        <p:txBody>
          <a:bodyPr/>
          <a:lstStyle/>
          <a:p>
            <a:fld id="{348090ED-F15A-4046-97A8-8D234B72D32C}" type="slidenum">
              <a:rPr lang="en-US" smtClean="0"/>
              <a:t>13</a:t>
            </a:fld>
            <a:endParaRPr lang="en-US" dirty="0"/>
          </a:p>
        </p:txBody>
      </p:sp>
    </p:spTree>
    <p:extLst>
      <p:ext uri="{BB962C8B-B14F-4D97-AF65-F5344CB8AC3E}">
        <p14:creationId xmlns:p14="http://schemas.microsoft.com/office/powerpoint/2010/main" val="32730109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228600">
              <a:buAutoNum type="arabicPeriod"/>
            </a:pPr>
            <a:r>
              <a:rPr lang="en-US" dirty="0"/>
              <a:t>When identifying your data sources for a report, Power BI Desktop gives you hundreds of options, which you’ll generally import into your dataset. </a:t>
            </a:r>
          </a:p>
          <a:p>
            <a:pPr marL="228600" indent="-228600">
              <a:buAutoNum type="arabicPeriod"/>
            </a:pPr>
            <a:r>
              <a:rPr lang="en-US" dirty="0"/>
              <a:t>Paginated reports, in comparison, have a measly handful of data sources, none of which will be imported into the report itself. </a:t>
            </a:r>
          </a:p>
          <a:p>
            <a:pPr marL="228600" indent="-228600">
              <a:buAutoNum type="arabicPeriod"/>
            </a:pPr>
            <a:r>
              <a:rPr lang="en-US" dirty="0"/>
              <a:t>Luckily one of those data sources is Power BI Dataset, which means you can take advantage of the extensive list of options available in Power BI Desktop even when you’re using a paginated report. </a:t>
            </a:r>
          </a:p>
        </p:txBody>
      </p:sp>
      <p:sp>
        <p:nvSpPr>
          <p:cNvPr id="4" name="Slide Number Placeholder 3"/>
          <p:cNvSpPr>
            <a:spLocks noGrp="1"/>
          </p:cNvSpPr>
          <p:nvPr>
            <p:ph type="sldNum" sz="quarter" idx="5"/>
          </p:nvPr>
        </p:nvSpPr>
        <p:spPr/>
        <p:txBody>
          <a:bodyPr/>
          <a:lstStyle/>
          <a:p>
            <a:fld id="{348090ED-F15A-4046-97A8-8D234B72D32C}" type="slidenum">
              <a:rPr lang="en-US" smtClean="0"/>
              <a:t>14</a:t>
            </a:fld>
            <a:endParaRPr lang="en-US" dirty="0"/>
          </a:p>
        </p:txBody>
      </p:sp>
    </p:spTree>
    <p:extLst>
      <p:ext uri="{BB962C8B-B14F-4D97-AF65-F5344CB8AC3E}">
        <p14:creationId xmlns:p14="http://schemas.microsoft.com/office/powerpoint/2010/main" val="1355593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228600">
              <a:buAutoNum type="arabicPeriod"/>
            </a:pPr>
            <a:r>
              <a:rPr lang="en-US" dirty="0"/>
              <a:t>Reports built in Power BI Desktop can take advantage of the many transformation options available in Power Query using M code</a:t>
            </a:r>
          </a:p>
          <a:p>
            <a:pPr marL="228600" indent="-228600">
              <a:buAutoNum type="arabicPeriod"/>
            </a:pPr>
            <a:r>
              <a:rPr lang="en-US" dirty="0"/>
              <a:t>Where Paginated Power BI reports have a much simpler list of options available for generating a query,</a:t>
            </a:r>
          </a:p>
          <a:p>
            <a:pPr marL="228600" indent="-228600">
              <a:buAutoNum type="arabicPeriod"/>
            </a:pPr>
            <a:r>
              <a:rPr lang="en-US" dirty="0"/>
              <a:t> and will use SQL, MDX, or DAX. Though—once again—using a Power BI dataset as your Paginated report data source is a handy option for being able to take advantage of Power Query’s might event when you’re building a paginated report. </a:t>
            </a:r>
          </a:p>
        </p:txBody>
      </p:sp>
      <p:sp>
        <p:nvSpPr>
          <p:cNvPr id="4" name="Slide Number Placeholder 3"/>
          <p:cNvSpPr>
            <a:spLocks noGrp="1"/>
          </p:cNvSpPr>
          <p:nvPr>
            <p:ph type="sldNum" sz="quarter" idx="5"/>
          </p:nvPr>
        </p:nvSpPr>
        <p:spPr/>
        <p:txBody>
          <a:bodyPr/>
          <a:lstStyle/>
          <a:p>
            <a:fld id="{348090ED-F15A-4046-97A8-8D234B72D32C}" type="slidenum">
              <a:rPr lang="en-US" smtClean="0"/>
              <a:t>15</a:t>
            </a:fld>
            <a:endParaRPr lang="en-US" dirty="0"/>
          </a:p>
        </p:txBody>
      </p:sp>
    </p:spTree>
    <p:extLst>
      <p:ext uri="{BB962C8B-B14F-4D97-AF65-F5344CB8AC3E}">
        <p14:creationId xmlns:p14="http://schemas.microsoft.com/office/powerpoint/2010/main" val="1599413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228600">
              <a:buAutoNum type="arabicPeriod"/>
            </a:pPr>
            <a:r>
              <a:rPr lang="en-US" dirty="0"/>
              <a:t>Reports built in Power BI Desktop generally take advantage of data modeling, relationships and measures via DAX.  If you’re importing your data, it’s also storing a significant amount of information within the pbix file itself. </a:t>
            </a:r>
          </a:p>
          <a:p>
            <a:pPr marL="228600" indent="-228600">
              <a:buAutoNum type="arabicPeriod"/>
            </a:pPr>
            <a:r>
              <a:rPr lang="en-US" dirty="0"/>
              <a:t>Paginated reports, in comparison, doesn’t have a data modeling capacity, does not store data, and uses a different set of expressions sourced from Visual Basic. BUT—are you picking up on the pattern here friend?—paginated reports can take advantage of everything that’s built out in a Power BI dataset by using it as the report’s data source. </a:t>
            </a:r>
          </a:p>
          <a:p>
            <a:pPr marL="228600" indent="-228600">
              <a:buAutoNum type="arabicPeriod"/>
            </a:pPr>
            <a:endParaRPr lang="en-US" dirty="0"/>
          </a:p>
          <a:p>
            <a:pPr marL="0" indent="0">
              <a:buNone/>
            </a:pPr>
            <a:r>
              <a:rPr lang="en-US" dirty="0"/>
              <a:t>Which is exactly what we’re going to do. </a:t>
            </a:r>
          </a:p>
        </p:txBody>
      </p:sp>
      <p:sp>
        <p:nvSpPr>
          <p:cNvPr id="4" name="Slide Number Placeholder 3"/>
          <p:cNvSpPr>
            <a:spLocks noGrp="1"/>
          </p:cNvSpPr>
          <p:nvPr>
            <p:ph type="sldNum" sz="quarter" idx="5"/>
          </p:nvPr>
        </p:nvSpPr>
        <p:spPr/>
        <p:txBody>
          <a:bodyPr/>
          <a:lstStyle/>
          <a:p>
            <a:fld id="{348090ED-F15A-4046-97A8-8D234B72D32C}" type="slidenum">
              <a:rPr lang="en-US" smtClean="0"/>
              <a:t>16</a:t>
            </a:fld>
            <a:endParaRPr lang="en-US" dirty="0"/>
          </a:p>
        </p:txBody>
      </p:sp>
    </p:spTree>
    <p:extLst>
      <p:ext uri="{BB962C8B-B14F-4D97-AF65-F5344CB8AC3E}">
        <p14:creationId xmlns:p14="http://schemas.microsoft.com/office/powerpoint/2010/main" val="8930055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We’ve covered what’s different between a standard Power BI report—so what’s the same? </a:t>
            </a:r>
            <a:br>
              <a:rPr lang="en-US" dirty="0"/>
            </a:br>
            <a:br>
              <a:rPr lang="en-US" dirty="0"/>
            </a:br>
            <a:r>
              <a:rPr lang="en-US" dirty="0"/>
              <a:t>1. Both kinds of reports are available to Power BI Pro—this is a huge improvement from the dark ages where paginated reports were for premium only</a:t>
            </a:r>
          </a:p>
          <a:p>
            <a:r>
              <a:rPr lang="en-US" dirty="0"/>
              <a:t>2. Both kinds of reports can be stored in the Power BI service, and can live in harmony with each other in workspaces and apps</a:t>
            </a:r>
          </a:p>
          <a:p>
            <a:r>
              <a:rPr lang="en-US" dirty="0"/>
              <a:t>3. Both can include visuals such as graphs and tables</a:t>
            </a:r>
          </a:p>
          <a:p>
            <a:r>
              <a:rPr lang="en-US" dirty="0"/>
              <a:t>4. Both can use a Power BI dataset as their data source</a:t>
            </a:r>
          </a:p>
          <a:p>
            <a:r>
              <a:rPr lang="en-US" dirty="0"/>
              <a:t>5. And both can leverage row level security. </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348090ED-F15A-4046-97A8-8D234B72D32C}" type="slidenum">
              <a:rPr lang="en-US" smtClean="0"/>
              <a:t>17</a:t>
            </a:fld>
            <a:endParaRPr lang="en-US" dirty="0"/>
          </a:p>
        </p:txBody>
      </p:sp>
    </p:spTree>
    <p:extLst>
      <p:ext uri="{BB962C8B-B14F-4D97-AF65-F5344CB8AC3E}">
        <p14:creationId xmlns:p14="http://schemas.microsoft.com/office/powerpoint/2010/main" val="17884966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start with a warning –  you can’t use Power BI Report Builder the same way you would in Power BI Desktop,</a:t>
            </a:r>
          </a:p>
          <a:p>
            <a:endParaRPr lang="en-US" dirty="0"/>
          </a:p>
          <a:p>
            <a:r>
              <a:rPr lang="en-US" dirty="0"/>
              <a:t>1.  If you jump into power bi report builder assuming that you can, you going to have a bad time.</a:t>
            </a:r>
          </a:p>
        </p:txBody>
      </p:sp>
      <p:sp>
        <p:nvSpPr>
          <p:cNvPr id="4" name="Slide Number Placeholder 3"/>
          <p:cNvSpPr>
            <a:spLocks noGrp="1"/>
          </p:cNvSpPr>
          <p:nvPr>
            <p:ph type="sldNum" sz="quarter" idx="5"/>
          </p:nvPr>
        </p:nvSpPr>
        <p:spPr/>
        <p:txBody>
          <a:bodyPr/>
          <a:lstStyle/>
          <a:p>
            <a:fld id="{4D6E143D-6923-4180-B012-5F2B0F372472}" type="slidenum">
              <a:rPr lang="en-US" smtClean="0"/>
              <a:t>18</a:t>
            </a:fld>
            <a:endParaRPr lang="en-US" dirty="0"/>
          </a:p>
        </p:txBody>
      </p:sp>
    </p:spTree>
    <p:extLst>
      <p:ext uri="{BB962C8B-B14F-4D97-AF65-F5344CB8AC3E}">
        <p14:creationId xmlns:p14="http://schemas.microsoft.com/office/powerpoint/2010/main" val="4288954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Exhibit A for my shoe-horning theory are the false friends between Power BI Report Builder and Power BI Desktop Because these two tools evolved separately, they use some key words and phrases to mean very different things</a:t>
            </a:r>
            <a:br>
              <a:rPr lang="en-US" dirty="0"/>
            </a:br>
            <a:br>
              <a:rPr lang="en-US" dirty="0"/>
            </a:br>
            <a:r>
              <a:rPr lang="en-US" dirty="0"/>
              <a:t>Data Source is sort of similar– Power BI Desktop just has significantly more than Power BI report Builder</a:t>
            </a:r>
          </a:p>
        </p:txBody>
      </p:sp>
      <p:sp>
        <p:nvSpPr>
          <p:cNvPr id="4" name="Slide Number Placeholder 3"/>
          <p:cNvSpPr>
            <a:spLocks noGrp="1"/>
          </p:cNvSpPr>
          <p:nvPr>
            <p:ph type="sldNum" sz="quarter" idx="5"/>
          </p:nvPr>
        </p:nvSpPr>
        <p:spPr/>
        <p:txBody>
          <a:bodyPr/>
          <a:lstStyle/>
          <a:p>
            <a:fld id="{348090ED-F15A-4046-97A8-8D234B72D32C}" type="slidenum">
              <a:rPr lang="en-US" smtClean="0"/>
              <a:t>19</a:t>
            </a:fld>
            <a:endParaRPr lang="en-US" dirty="0"/>
          </a:p>
        </p:txBody>
      </p:sp>
    </p:spTree>
    <p:extLst>
      <p:ext uri="{BB962C8B-B14F-4D97-AF65-F5344CB8AC3E}">
        <p14:creationId xmlns:p14="http://schemas.microsoft.com/office/powerpoint/2010/main" val="3188704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Datasets, however are completely different beasts between the two tools. A dataset in the Power BI Service has data models, power query, DAX measures—it’s basically a columnar database tailored to your reporting needs. </a:t>
            </a:r>
          </a:p>
          <a:p>
            <a:br>
              <a:rPr lang="en-US" dirty="0"/>
            </a:br>
            <a:r>
              <a:rPr lang="en-US" dirty="0"/>
              <a:t>Datasets in the Powrer BI Report Builder are a query that outputs a single table. </a:t>
            </a:r>
          </a:p>
        </p:txBody>
      </p:sp>
      <p:sp>
        <p:nvSpPr>
          <p:cNvPr id="4" name="Slide Number Placeholder 3"/>
          <p:cNvSpPr>
            <a:spLocks noGrp="1"/>
          </p:cNvSpPr>
          <p:nvPr>
            <p:ph type="sldNum" sz="quarter" idx="5"/>
          </p:nvPr>
        </p:nvSpPr>
        <p:spPr/>
        <p:txBody>
          <a:bodyPr/>
          <a:lstStyle/>
          <a:p>
            <a:fld id="{348090ED-F15A-4046-97A8-8D234B72D32C}" type="slidenum">
              <a:rPr lang="en-US" smtClean="0"/>
              <a:t>20</a:t>
            </a:fld>
            <a:endParaRPr lang="en-US" dirty="0"/>
          </a:p>
        </p:txBody>
      </p:sp>
    </p:spTree>
    <p:extLst>
      <p:ext uri="{BB962C8B-B14F-4D97-AF65-F5344CB8AC3E}">
        <p14:creationId xmlns:p14="http://schemas.microsoft.com/office/powerpoint/2010/main" val="18704581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you’re aiming to use the data from a Standard power BI report in a paginated report, you accomplish this by</a:t>
            </a:r>
            <a:br>
              <a:rPr lang="en-US" dirty="0"/>
            </a:br>
            <a:endParaRPr lang="en-US" dirty="0"/>
          </a:p>
          <a:p>
            <a:r>
              <a:rPr lang="en-US" dirty="0"/>
              <a:t>1- uploading the dataset to the Power BI Service </a:t>
            </a:r>
          </a:p>
          <a:p>
            <a:r>
              <a:rPr lang="en-US" dirty="0"/>
              <a:t>2 – defining that Power BI Dataset as the data source in power bi report builder</a:t>
            </a:r>
          </a:p>
          <a:p>
            <a:r>
              <a:rPr lang="en-US" dirty="0"/>
              <a:t>3 – and finally by picking the fields you want from the data source to create a dataset</a:t>
            </a:r>
          </a:p>
        </p:txBody>
      </p:sp>
      <p:sp>
        <p:nvSpPr>
          <p:cNvPr id="4" name="Slide Number Placeholder 3"/>
          <p:cNvSpPr>
            <a:spLocks noGrp="1"/>
          </p:cNvSpPr>
          <p:nvPr>
            <p:ph type="sldNum" sz="quarter" idx="5"/>
          </p:nvPr>
        </p:nvSpPr>
        <p:spPr/>
        <p:txBody>
          <a:bodyPr/>
          <a:lstStyle/>
          <a:p>
            <a:fld id="{348090ED-F15A-4046-97A8-8D234B72D32C}" type="slidenum">
              <a:rPr lang="en-US" smtClean="0"/>
              <a:t>21</a:t>
            </a:fld>
            <a:endParaRPr lang="en-US" dirty="0"/>
          </a:p>
        </p:txBody>
      </p:sp>
    </p:spTree>
    <p:extLst>
      <p:ext uri="{BB962C8B-B14F-4D97-AF65-F5344CB8AC3E}">
        <p14:creationId xmlns:p14="http://schemas.microsoft.com/office/powerpoint/2010/main" val="6505118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We’re going to stop at creating a paginated report data source for this video. Coming up next, we’re going use what’s available via the Paginated report data source to define what’s available in the our Paginated report dataset. Just like you can see on the screenshot above, fields and measures that are available from the dataset loaded to the Power BI service become available fields to select when building out the paginated report dataset, which is essentially a flat table representing those selected fields. The Paginated Report data source that we just build creates a conduit between these two kinds of datasets, enabling the data loaded into the Power BI dataset to become available for the Paginated report dataset each time the report is run. </a:t>
            </a:r>
          </a:p>
        </p:txBody>
      </p:sp>
      <p:sp>
        <p:nvSpPr>
          <p:cNvPr id="4" name="Slide Number Placeholder 3"/>
          <p:cNvSpPr>
            <a:spLocks noGrp="1"/>
          </p:cNvSpPr>
          <p:nvPr>
            <p:ph type="sldNum" sz="quarter" idx="5"/>
          </p:nvPr>
        </p:nvSpPr>
        <p:spPr/>
        <p:txBody>
          <a:bodyPr/>
          <a:lstStyle/>
          <a:p>
            <a:fld id="{348090ED-F15A-4046-97A8-8D234B72D32C}" type="slidenum">
              <a:rPr lang="en-US" smtClean="0"/>
              <a:t>22</a:t>
            </a:fld>
            <a:endParaRPr lang="en-US" dirty="0"/>
          </a:p>
        </p:txBody>
      </p:sp>
    </p:spTree>
    <p:extLst>
      <p:ext uri="{BB962C8B-B14F-4D97-AF65-F5344CB8AC3E}">
        <p14:creationId xmlns:p14="http://schemas.microsoft.com/office/powerpoint/2010/main" val="3983534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07080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090ED-F15A-4046-97A8-8D234B72D32C}" type="slidenum">
              <a:rPr lang="en-US" smtClean="0"/>
              <a:t>23</a:t>
            </a:fld>
            <a:endParaRPr lang="en-US" dirty="0"/>
          </a:p>
        </p:txBody>
      </p:sp>
    </p:spTree>
    <p:extLst>
      <p:ext uri="{BB962C8B-B14F-4D97-AF65-F5344CB8AC3E}">
        <p14:creationId xmlns:p14="http://schemas.microsoft.com/office/powerpoint/2010/main" val="11400917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Right click on “Add </a:t>
            </a:r>
          </a:p>
        </p:txBody>
      </p:sp>
    </p:spTree>
    <p:extLst>
      <p:ext uri="{BB962C8B-B14F-4D97-AF65-F5344CB8AC3E}">
        <p14:creationId xmlns:p14="http://schemas.microsoft.com/office/powerpoint/2010/main" val="33721246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With a paginated report’s dataset the result is going to be a single table of static values. Here are a few things to keep in mind. </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b="0" dirty="0"/>
            </a:br>
            <a:endParaRPr lang="en-US" b="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0" dirty="0"/>
              <a:t>Remember that most logic built into your standard Power BI dataset for relationships, sorting or measures will inform what goes into the Paginated report dataset but it’s not going to carry through </a:t>
            </a:r>
            <a:r>
              <a:rPr lang="en-US" b="0" i="1" dirty="0"/>
              <a:t>into </a:t>
            </a:r>
            <a:r>
              <a:rPr lang="en-US" b="0" i="0" dirty="0"/>
              <a:t>the paginated report dataset</a:t>
            </a:r>
            <a:r>
              <a:rPr lang="en-US" b="0" dirty="0"/>
              <a: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0" dirty="0"/>
              <a:t> For example, if you use a sort field to make your quarters chronological in your power bi dataset, you’ll need to pull that same field to apply sorting in your paginated report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0" dirty="0"/>
              <a:t>Flattened tables aren’t as efficient as data models—your dimensional data is going to repeat for every relevant row.  If you’re thinking “boy that’s going to have an impact on performance”, you are correct! This is why we want to minimize the number of fields we reference and make good use of aggregations (where appropriate), parameters and filters so we’re only pulling the data we need. If you find that you need another field in the dataset, you can always add it later.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0" dirty="0"/>
              <a:t>Always use measures for any values that you want to see summed, averaged, or otherwise aggregated in your report. Paginated reports don’t employ implicit measures like Power BI Desktop does to automatically aggregate values in reports. </a:t>
            </a:r>
            <a:br>
              <a:rPr lang="en-US" b="0" dirty="0"/>
            </a:br>
            <a:br>
              <a:rPr lang="en-US" b="0" dirty="0"/>
            </a:br>
            <a:r>
              <a:rPr lang="en-US" b="0" dirty="0"/>
              <a:t>Let’s go to Power BI desktop for a moment So I can show you what I mean </a:t>
            </a:r>
          </a:p>
          <a:p>
            <a:pPr marL="0" marR="0" lvl="0" indent="0" algn="l" defTabSz="914400" rtl="0" eaLnBrk="1" fontAlgn="auto" latinLnBrk="0" hangingPunct="1">
              <a:lnSpc>
                <a:spcPct val="100000"/>
              </a:lnSpc>
              <a:spcBef>
                <a:spcPts val="0"/>
              </a:spcBef>
              <a:spcAft>
                <a:spcPts val="0"/>
              </a:spcAft>
              <a:buClrTx/>
              <a:buSzTx/>
              <a:buFont typeface="+mj-lt"/>
              <a:buNone/>
              <a:tabLst/>
              <a:defRPr/>
            </a:pPr>
            <a:br>
              <a:rPr lang="en-US" b="0" dirty="0"/>
            </a:br>
            <a:endParaRPr lang="en-US" dirty="0"/>
          </a:p>
        </p:txBody>
      </p:sp>
      <p:sp>
        <p:nvSpPr>
          <p:cNvPr id="4" name="Slide Number Placeholder 3"/>
          <p:cNvSpPr>
            <a:spLocks noGrp="1"/>
          </p:cNvSpPr>
          <p:nvPr>
            <p:ph type="sldNum" sz="quarter" idx="5"/>
          </p:nvPr>
        </p:nvSpPr>
        <p:spPr/>
        <p:txBody>
          <a:bodyPr/>
          <a:lstStyle/>
          <a:p>
            <a:fld id="{4D6E143D-6923-4180-B012-5F2B0F372472}" type="slidenum">
              <a:rPr lang="en-US" smtClean="0"/>
              <a:t>25</a:t>
            </a:fld>
            <a:endParaRPr lang="en-US" dirty="0"/>
          </a:p>
        </p:txBody>
      </p:sp>
    </p:spTree>
    <p:extLst>
      <p:ext uri="{BB962C8B-B14F-4D97-AF65-F5344CB8AC3E}">
        <p14:creationId xmlns:p14="http://schemas.microsoft.com/office/powerpoint/2010/main" val="28468369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br>
              <a:rPr lang="en-US" dirty="0"/>
            </a:br>
            <a:r>
              <a:rPr lang="en-US" dirty="0"/>
              <a:t>So—why is it so important to use measures when building your query in Paginated reports? </a:t>
            </a:r>
            <a:br>
              <a:rPr lang="en-US" dirty="0"/>
            </a:br>
            <a:br>
              <a:rPr lang="en-US" dirty="0"/>
            </a:br>
            <a:r>
              <a:rPr lang="en-US" dirty="0"/>
              <a:t>[Switch to the PBIX file] If you’re used to Power BI Desktop doing the aggregations for you through implicit measures, this might be quite confusing-- let’s take a closer look at what’s going on with Power BI desktop </a:t>
            </a:r>
          </a:p>
          <a:p>
            <a:endParaRPr lang="en-US" dirty="0"/>
          </a:p>
          <a:p>
            <a:r>
              <a:rPr lang="en-US" dirty="0"/>
              <a:t>To generate this report in Power BI Desktop, the three fields that fall under the values section can be </a:t>
            </a:r>
            <a:r>
              <a:rPr lang="en-US" i="1" dirty="0"/>
              <a:t>either</a:t>
            </a:r>
            <a:r>
              <a:rPr lang="en-US" i="0" dirty="0"/>
              <a:t> implicit or explicit measures. All three of the fields in this values section are explicit measures, but if I pull in the quantity field from the ‘Smores sales” table, we can see that it defaults to SUM()—that’s the “Implicit measure” part—and generates identical output as the “Total output”. If we isolate the quantity value on a separate table, I can show you that we could always update the [Quantity] value to “don’t summarize” and I would get the same output that we saw on the paginated report builder’s query designer. </a:t>
            </a:r>
          </a:p>
          <a:p>
            <a:br>
              <a:rPr lang="en-US" i="0" dirty="0"/>
            </a:br>
            <a:r>
              <a:rPr lang="en-US" i="0" dirty="0"/>
              <a:t>The reason that this works is because Power BI Desktop is designed to assume that any numeric fields that can be summed will be summed unless you tell it otherwise.  We can see exactly what DAX code Power BI Desktop is writing on the backend by running the performance analyzer in Power BI Desktop, copying the query. If we scroll down, you can see the explicit measure listed as-is, but the implicit measure has that handy sum() getting added through a little bit of user-friendly PBIX magic. </a:t>
            </a:r>
            <a:br>
              <a:rPr lang="en-US" i="0" dirty="0"/>
            </a:br>
            <a:br>
              <a:rPr lang="en-US" i="0" dirty="0"/>
            </a:br>
            <a:r>
              <a:rPr lang="en-US" i="0" dirty="0"/>
              <a:t>[Switch to Paginated Report Builder]: Paginated report’s query designer doesn’t have that same magic, so our options are to either user explicit measures or get really good at writing DAX table functions. </a:t>
            </a:r>
            <a:br>
              <a:rPr lang="en-US" i="0" dirty="0"/>
            </a:br>
            <a:br>
              <a:rPr lang="en-US" i="0" dirty="0"/>
            </a:br>
            <a:r>
              <a:rPr lang="en-US" i="0" dirty="0"/>
              <a:t>Speaking of… once you click “ok” on the query designed, the selections that you’ve made are converted into a DAX table function—and that the fields on the dataset properties have populated as well. We now have the information needed to start our report. </a:t>
            </a:r>
            <a:br>
              <a:rPr lang="en-US" i="0" dirty="0"/>
            </a:br>
            <a:endParaRPr lang="en-US" i="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090ED-F15A-4046-97A8-8D234B72D3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1532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4420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Paginated Reports’ Data Regions come in three flavors, Table, Matrix and List. </a:t>
            </a:r>
            <a:br>
              <a:rPr lang="en-US" dirty="0"/>
            </a:br>
            <a:br>
              <a:rPr lang="en-US" dirty="0"/>
            </a:br>
            <a:r>
              <a:rPr lang="en-US" dirty="0"/>
              <a:t>Tables are good when your columns are static, and your rows of data may grow or shrink</a:t>
            </a:r>
            <a:br>
              <a:rPr lang="en-US" dirty="0"/>
            </a:br>
            <a:br>
              <a:rPr lang="en-US" dirty="0"/>
            </a:br>
            <a:r>
              <a:rPr lang="en-US" dirty="0"/>
              <a:t>Lists are good when you need to incorporate data in a more free-form style, like the employee directory that Microsoft used in the paginated reports in a day training. </a:t>
            </a:r>
            <a:br>
              <a:rPr lang="en-US" dirty="0"/>
            </a:br>
            <a:br>
              <a:rPr lang="en-US" dirty="0"/>
            </a:br>
            <a:r>
              <a:rPr lang="en-US" dirty="0"/>
              <a:t>Our report will use a Matrix, which allows the rows to expand with information about the customers and customer states AND allows the columns to expand with the quarters based on the time periods that the end user selects. </a:t>
            </a:r>
          </a:p>
          <a:p>
            <a:br>
              <a:rPr lang="en-US" dirty="0"/>
            </a:br>
            <a:r>
              <a:rPr lang="en-US" dirty="0"/>
              <a:t>To build our matrix, I went to the “Insert” portion of the ribbon, selected the “matrix” option and chose “Insert Matrix”. When I select “Insert Matrix”, I can then click anywhere I want in the body of the report and we’ll automatically have a matrix structure setup, with both row and column groups already conveniently defined. </a:t>
            </a:r>
            <a:br>
              <a:rPr lang="en-US" dirty="0"/>
            </a:br>
            <a:br>
              <a:rPr lang="en-US" dirty="0"/>
            </a:br>
            <a:r>
              <a:rPr lang="en-US" dirty="0"/>
              <a:t>Now I’m just going to pull the data in where I want it, with Customers’ names in the row section, the Quarter name in the Column section, and three separate data columns falling underneath the quarter column header.</a:t>
            </a:r>
          </a:p>
          <a:p>
            <a:br>
              <a:rPr lang="en-US" dirty="0"/>
            </a:br>
            <a:r>
              <a:rPr lang="en-US" dirty="0"/>
              <a:t>When I was first working in paginated reports, I had a really hard time seeing how these different elements fit together, so I’m going to build out this matrix slowly and in roughly the same order I used when we were putting together the dataset query.  As a side note, if you get stuck and frustrated building out your first matrix, you can always delete your first draft and build another—just be sure to use the “delete” button, not the backspace, which will do nothing. </a:t>
            </a:r>
            <a:br>
              <a:rPr lang="en-US" dirty="0"/>
            </a:br>
            <a:br>
              <a:rPr lang="en-US" dirty="0"/>
            </a:br>
            <a:endParaRPr lang="en-US" dirty="0"/>
          </a:p>
          <a:p>
            <a:r>
              <a:rPr lang="en-US" b="1" dirty="0"/>
              <a:t>Step one,</a:t>
            </a:r>
            <a:r>
              <a:rPr lang="en-US" dirty="0"/>
              <a:t> I’m going to add an additional row “outside the group” in the middle so we have a spot for each value column’s name below where the Quarter values are going to go. Let’s just start with total quantity, which I’ll select from the drop down this time  and run the report. </a:t>
            </a:r>
            <a:br>
              <a:rPr lang="en-US" dirty="0"/>
            </a:br>
            <a:br>
              <a:rPr lang="en-US" dirty="0"/>
            </a:br>
            <a:r>
              <a:rPr lang="en-US" dirty="0"/>
              <a:t>There we have the start of a functional, if ugly and not particularly informative report. </a:t>
            </a:r>
            <a:br>
              <a:rPr lang="en-US" dirty="0"/>
            </a:br>
            <a:br>
              <a:rPr lang="en-US" dirty="0"/>
            </a:br>
            <a:r>
              <a:rPr lang="en-US" b="1" dirty="0"/>
              <a:t>Step two: </a:t>
            </a:r>
            <a:r>
              <a:rPr lang="en-US" b="0" dirty="0"/>
              <a:t>I’m going to add two more columns underneath the future fiscal quarter column. To do so, I’m selecting the Total Quantity column, right clicking, then selecting “Insert Column”-&gt; inside group -&gt; Right– let’s run it again. </a:t>
            </a:r>
            <a:br>
              <a:rPr lang="en-US" b="0" dirty="0"/>
            </a:br>
            <a:r>
              <a:rPr lang="en-US" b="0" dirty="0"/>
              <a:t>And then a third and final time for total sales, I’m going to do something a little different and pull the value to the right—a new column was generated automatically, and conveniently it defaulted to be within the column group.</a:t>
            </a:r>
            <a:endParaRPr lang="en-US" b="1" dirty="0"/>
          </a:p>
          <a:p>
            <a:endParaRPr lang="en-US" dirty="0"/>
          </a:p>
          <a:p>
            <a:r>
              <a:rPr lang="en-US" b="1" dirty="0"/>
              <a:t>Step three – let’s add in the Quarter</a:t>
            </a:r>
            <a:r>
              <a:rPr lang="en-US" b="0" dirty="0"/>
              <a:t> in the top column– you can see that, while they’re not in the right order yet, they are getting grouped with the quantity, average price per unit and total sales, which is what we need at this stage. </a:t>
            </a:r>
            <a:br>
              <a:rPr lang="en-US" b="0" dirty="0"/>
            </a:br>
            <a:br>
              <a:rPr lang="en-US" b="0" dirty="0"/>
            </a:br>
            <a:r>
              <a:rPr lang="en-US" b="1" dirty="0"/>
              <a:t>Finally, </a:t>
            </a:r>
            <a:r>
              <a:rPr lang="en-US" b="0" dirty="0"/>
              <a:t>lets add state and customer, with customer values nested within the states. Run the data one last time  and you can see all the states, customers, and fiscal quarters listed—even if they’re not quite in the order or format we want </a:t>
            </a:r>
            <a:endParaRPr lang="en-US" b="1" dirty="0"/>
          </a:p>
          <a:p>
            <a:endParaRPr lang="en-US" dirty="0"/>
          </a:p>
          <a:p>
            <a:endParaRPr lang="en-US" dirty="0"/>
          </a:p>
        </p:txBody>
      </p:sp>
      <p:sp>
        <p:nvSpPr>
          <p:cNvPr id="4" name="Slide Number Placeholder 3"/>
          <p:cNvSpPr>
            <a:spLocks noGrp="1"/>
          </p:cNvSpPr>
          <p:nvPr>
            <p:ph type="sldNum" sz="quarter" idx="5"/>
          </p:nvPr>
        </p:nvSpPr>
        <p:spPr/>
        <p:txBody>
          <a:bodyPr/>
          <a:lstStyle/>
          <a:p>
            <a:fld id="{348090ED-F15A-4046-97A8-8D234B72D32C}" type="slidenum">
              <a:rPr lang="en-US" smtClean="0"/>
              <a:t>28</a:t>
            </a:fld>
            <a:endParaRPr lang="en-US" dirty="0"/>
          </a:p>
        </p:txBody>
      </p:sp>
    </p:spTree>
    <p:extLst>
      <p:ext uri="{BB962C8B-B14F-4D97-AF65-F5344CB8AC3E}">
        <p14:creationId xmlns:p14="http://schemas.microsoft.com/office/powerpoint/2010/main" val="28045763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919085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you have a report that you might otherwise build out as a pivot table in Excel, this is a good sign that you want a Matrix. </a:t>
            </a:r>
          </a:p>
        </p:txBody>
      </p:sp>
    </p:spTree>
    <p:extLst>
      <p:ext uri="{BB962C8B-B14F-4D97-AF65-F5344CB8AC3E}">
        <p14:creationId xmlns:p14="http://schemas.microsoft.com/office/powerpoint/2010/main" val="16249215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Lists don’t have an exact correlation with Power BI reports, though I suppose they can work somewhat list a reporting pane or somewhat like a dashboard depending on your report’s configuration. This kind of report region allows you to group more than one data region, image, etc. into a pre-designed output page </a:t>
            </a:r>
          </a:p>
        </p:txBody>
      </p:sp>
    </p:spTree>
    <p:extLst>
      <p:ext uri="{BB962C8B-B14F-4D97-AF65-F5344CB8AC3E}">
        <p14:creationId xmlns:p14="http://schemas.microsoft.com/office/powerpoint/2010/main" val="2462845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Filters and parameters can happen at a couple different levels within the Paginated report builder; let’s start by talking through Query Filters and Query parameters. </a:t>
            </a:r>
            <a:br>
              <a:rPr lang="en-US" dirty="0"/>
            </a:br>
            <a:br>
              <a:rPr lang="en-US" dirty="0"/>
            </a:br>
            <a:r>
              <a:rPr lang="en-US" dirty="0"/>
              <a:t>These two are very similar; they’re both defined in the Query editor and limit what data is pulled into the report; The key difference between the two is that query filters will always be applied to the report regardless of how the user interacts with it, </a:t>
            </a:r>
            <a:br>
              <a:rPr lang="en-US" dirty="0"/>
            </a:br>
            <a:endParaRPr lang="en-US" dirty="0"/>
          </a:p>
          <a:p>
            <a:r>
              <a:rPr lang="en-US" dirty="0"/>
              <a:t>In comparison query parameters let the report user choose what data is passed back to the report based on their selections. You can kind of think of parameters as filters with extra steps—which is why we’re going to cover query filters first. </a:t>
            </a:r>
          </a:p>
        </p:txBody>
      </p:sp>
      <p:sp>
        <p:nvSpPr>
          <p:cNvPr id="4" name="Slide Number Placeholder 3"/>
          <p:cNvSpPr>
            <a:spLocks noGrp="1"/>
          </p:cNvSpPr>
          <p:nvPr>
            <p:ph type="sldNum" sz="quarter" idx="5"/>
          </p:nvPr>
        </p:nvSpPr>
        <p:spPr/>
        <p:txBody>
          <a:bodyPr/>
          <a:lstStyle/>
          <a:p>
            <a:fld id="{4D6E143D-6923-4180-B012-5F2B0F372472}" type="slidenum">
              <a:rPr lang="en-US" smtClean="0"/>
              <a:t>33</a:t>
            </a:fld>
            <a:endParaRPr lang="en-US" dirty="0"/>
          </a:p>
        </p:txBody>
      </p:sp>
    </p:spTree>
    <p:extLst>
      <p:ext uri="{BB962C8B-B14F-4D97-AF65-F5344CB8AC3E}">
        <p14:creationId xmlns:p14="http://schemas.microsoft.com/office/powerpoint/2010/main" val="2745191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Today’s 101 session is intended to give you a foundational understanding &amp; hands-on practice. I’ll be </a:t>
            </a:r>
            <a:r>
              <a:rPr lang="en-US" i="1" dirty="0"/>
              <a:t>building</a:t>
            </a:r>
            <a:r>
              <a:rPr lang="en-US" i="0" dirty="0"/>
              <a:t> on that foundation tomorrow with additional</a:t>
            </a:r>
            <a:r>
              <a:rPr lang="en-US" dirty="0"/>
              <a:t> depth, tips and tricks. If you find yourself leaving today’s session thinking “wow, I really wish she had covered “x””, </a:t>
            </a:r>
            <a:r>
              <a:rPr lang="en-US" i="1" dirty="0"/>
              <a:t>please</a:t>
            </a:r>
            <a:r>
              <a:rPr lang="en-US" i="0" dirty="0"/>
              <a:t> come tomorrow, and please come chat with me after the session. If it’s not already in my slide deck, I’ll see if I can fit it in. </a:t>
            </a:r>
            <a:endParaRPr lang="en-US" dirty="0"/>
          </a:p>
          <a:p>
            <a:br>
              <a:rPr lang="en-US" dirty="0"/>
            </a:br>
            <a:r>
              <a:rPr lang="en-US" dirty="0"/>
              <a:t>For each section, we’ll be reviewing the concept, then I’ll show you a quick demo, and then you’ll get some hands on practice. </a:t>
            </a:r>
          </a:p>
        </p:txBody>
      </p:sp>
    </p:spTree>
    <p:extLst>
      <p:ext uri="{BB962C8B-B14F-4D97-AF65-F5344CB8AC3E}">
        <p14:creationId xmlns:p14="http://schemas.microsoft.com/office/powerpoint/2010/main" val="3850332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briefly walk through what is happening when a report filter is added. </a:t>
            </a:r>
            <a:br>
              <a:rPr lang="en-US" dirty="0"/>
            </a:br>
            <a:br>
              <a:rPr lang="en-US" dirty="0"/>
            </a:br>
            <a:r>
              <a:rPr lang="en-US" dirty="0"/>
              <a:t>We’ve talked before about how data isn’t stored in an RDL file—instead, the information is pulled from the data source at the time the report is run. </a:t>
            </a:r>
          </a:p>
          <a:p>
            <a:br>
              <a:rPr lang="en-US" dirty="0"/>
            </a:br>
            <a:r>
              <a:rPr lang="en-US" dirty="0"/>
              <a:t>1. In our case, that data source is a Power BI dataset. </a:t>
            </a:r>
            <a:br>
              <a:rPr lang="en-US" dirty="0"/>
            </a:br>
            <a:r>
              <a:rPr lang="en-US" dirty="0"/>
              <a:t>2. Although the Filter is applied to the ‘Date’ table,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this filter is carried in the data model from the Date table </a:t>
            </a:r>
            <a:br>
              <a:rPr lang="en-US" dirty="0"/>
            </a:br>
            <a:r>
              <a:rPr lang="en-US" dirty="0"/>
              <a:t>4. into our Fact table for Smores sales </a:t>
            </a:r>
          </a:p>
          <a:p>
            <a:endParaRPr lang="en-US" dirty="0"/>
          </a:p>
        </p:txBody>
      </p:sp>
      <p:sp>
        <p:nvSpPr>
          <p:cNvPr id="4" name="Slide Number Placeholder 3"/>
          <p:cNvSpPr>
            <a:spLocks noGrp="1"/>
          </p:cNvSpPr>
          <p:nvPr>
            <p:ph type="sldNum" sz="quarter" idx="5"/>
          </p:nvPr>
        </p:nvSpPr>
        <p:spPr/>
        <p:txBody>
          <a:bodyPr/>
          <a:lstStyle/>
          <a:p>
            <a:fld id="{4D6E143D-6923-4180-B012-5F2B0F372472}" type="slidenum">
              <a:rPr lang="en-US" smtClean="0"/>
              <a:t>34</a:t>
            </a:fld>
            <a:endParaRPr lang="en-US" dirty="0"/>
          </a:p>
        </p:txBody>
      </p:sp>
    </p:spTree>
    <p:extLst>
      <p:ext uri="{BB962C8B-B14F-4D97-AF65-F5344CB8AC3E}">
        <p14:creationId xmlns:p14="http://schemas.microsoft.com/office/powerpoint/2010/main" val="39700205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Understanding the Filter/Parameter section of the Query Designer can be quite confusing for the uninitiated, so let’s go left to right on this slide to talk through each component: </a:t>
            </a:r>
            <a:br>
              <a:rPr lang="en-US" dirty="0"/>
            </a:br>
            <a:r>
              <a:rPr lang="en-US" dirty="0"/>
              <a:t> </a:t>
            </a:r>
          </a:p>
          <a:p>
            <a:pPr marL="171450" indent="-171450">
              <a:buFont typeface="Arial" panose="020B0604020202020204" pitchFamily="34" charset="0"/>
              <a:buChar char="•"/>
            </a:pPr>
            <a:r>
              <a:rPr lang="en-US" dirty="0"/>
              <a:t>The </a:t>
            </a:r>
            <a:r>
              <a:rPr lang="en-US" b="1" dirty="0"/>
              <a:t>Dimension</a:t>
            </a:r>
            <a:r>
              <a:rPr lang="en-US" b="0" dirty="0"/>
              <a:t> column lists what the name of the table in your dataset is. This makes sense if you think back to when you were learning Power BI data modeling principles, where you learned that Dimension tables provide descriptive information about fact table transactions, which is what you want to use for grouping and filtering. </a:t>
            </a:r>
          </a:p>
          <a:p>
            <a:pPr marL="171450" indent="-171450">
              <a:buFont typeface="Arial" panose="020B0604020202020204" pitchFamily="34" charset="0"/>
              <a:buChar char="•"/>
            </a:pPr>
            <a:r>
              <a:rPr lang="en-US" b="0" dirty="0"/>
              <a:t>The </a:t>
            </a:r>
            <a:r>
              <a:rPr lang="en-US" b="1" dirty="0"/>
              <a:t>Hierarchy </a:t>
            </a:r>
            <a:r>
              <a:rPr lang="en-US" b="0" dirty="0"/>
              <a:t>field is just the field’s name</a:t>
            </a:r>
          </a:p>
          <a:p>
            <a:pPr marL="171450" indent="-171450">
              <a:buFont typeface="Arial" panose="020B0604020202020204" pitchFamily="34" charset="0"/>
              <a:buChar char="•"/>
            </a:pPr>
            <a:r>
              <a:rPr lang="en-US" b="0" dirty="0"/>
              <a:t>The </a:t>
            </a:r>
            <a:r>
              <a:rPr lang="en-US" b="1" dirty="0"/>
              <a:t>Operator</a:t>
            </a:r>
            <a:r>
              <a:rPr lang="en-US" b="0" dirty="0"/>
              <a:t> is your report’s Filter type, which is often simply “Equal”, like in the example above</a:t>
            </a:r>
          </a:p>
          <a:p>
            <a:pPr marL="171450" indent="-171450">
              <a:buFont typeface="Arial" panose="020B0604020202020204" pitchFamily="34" charset="0"/>
              <a:buChar char="•"/>
            </a:pPr>
            <a:r>
              <a:rPr lang="en-US" b="0" dirty="0"/>
              <a:t>The </a:t>
            </a:r>
            <a:r>
              <a:rPr lang="en-US" b="1" dirty="0"/>
              <a:t>Filter Expression</a:t>
            </a:r>
            <a:r>
              <a:rPr lang="en-US" b="0" dirty="0"/>
              <a:t> can be more easily thought of as the filter’s values</a:t>
            </a:r>
          </a:p>
          <a:p>
            <a:pPr marL="171450" indent="-171450">
              <a:buFont typeface="Arial" panose="020B0604020202020204" pitchFamily="34" charset="0"/>
              <a:buChar char="•"/>
            </a:pPr>
            <a:r>
              <a:rPr lang="en-US" b="0" dirty="0"/>
              <a:t>Finally, the </a:t>
            </a:r>
            <a:r>
              <a:rPr lang="en-US" b="1" dirty="0"/>
              <a:t>Parameters</a:t>
            </a:r>
            <a:r>
              <a:rPr lang="en-US" b="0" dirty="0"/>
              <a:t> column on the right can be more easily understood as “check this box if you want this to be a parameter”. </a:t>
            </a:r>
            <a:br>
              <a:rPr lang="en-US" b="0" dirty="0"/>
            </a:br>
            <a:br>
              <a:rPr lang="en-US" b="0" dirty="0"/>
            </a:br>
            <a:r>
              <a:rPr lang="en-US" b="1" dirty="0"/>
              <a:t>Following this filter from Left to Right, </a:t>
            </a:r>
            <a:r>
              <a:rPr lang="en-US" b="0" dirty="0"/>
              <a:t>it’s saying “Only return rows of data in this dataset where corresponding region on the customer table is has the value of Midwest. This is a filter, so </a:t>
            </a:r>
            <a:r>
              <a:rPr lang="en-US" b="1" dirty="0"/>
              <a:t>do not</a:t>
            </a:r>
            <a:r>
              <a:rPr lang="en-US" b="0" dirty="0"/>
              <a:t> build out a report parameter that will give a report user the option to choose which region to filter the dataset on. </a:t>
            </a:r>
            <a:br>
              <a:rPr lang="en-US" b="0" dirty="0"/>
            </a:br>
            <a:br>
              <a:rPr lang="en-US" b="0" dirty="0"/>
            </a:br>
            <a:r>
              <a:rPr lang="en-US" b="1" dirty="0"/>
              <a:t>Equal</a:t>
            </a:r>
            <a:r>
              <a:rPr lang="en-US" b="0" dirty="0"/>
              <a:t> is a commonly used filter that will allow you to choose one or multiple values to filter by, but of course there are others; we also have: </a:t>
            </a:r>
            <a:br>
              <a:rPr lang="en-US" b="0" dirty="0"/>
            </a:br>
            <a:r>
              <a:rPr lang="en-US" b="0" dirty="0"/>
              <a:t>1) </a:t>
            </a:r>
            <a:br>
              <a:rPr lang="en-US" dirty="0"/>
            </a:br>
            <a:br>
              <a:rPr lang="en-US" dirty="0"/>
            </a:br>
            <a:br>
              <a:rPr lang="en-US" dirty="0"/>
            </a:br>
            <a:r>
              <a:rPr lang="en-US" dirty="0"/>
              <a:t> You have a few different options when defining a query filter including equals, contains, and ranges. With these you’re defining specific values that will remain static as filters until you manually change them. </a:t>
            </a:r>
            <a:br>
              <a:rPr lang="en-US" dirty="0"/>
            </a:br>
            <a:br>
              <a:rPr lang="en-US" dirty="0"/>
            </a:br>
            <a:r>
              <a:rPr lang="en-US" dirty="0"/>
              <a:t>I quite like that we also have the option to used DAX to create custom query filters as well. Say you have a YTD report; you </a:t>
            </a:r>
            <a:r>
              <a:rPr lang="en-US" i="1" dirty="0"/>
              <a:t>could</a:t>
            </a:r>
            <a:r>
              <a:rPr lang="en-US" i="0" dirty="0"/>
              <a:t> set the year to equal 2023 and then schedule a reminder to update the report’s filter first thing on January 1</a:t>
            </a:r>
            <a:r>
              <a:rPr lang="en-US" i="0" baseline="30000" dirty="0"/>
              <a:t>st</a:t>
            </a:r>
            <a:r>
              <a:rPr lang="en-US" i="0" dirty="0"/>
              <a:t>—but I’d much rather build in some logic in the custom query so the report does the work for me. </a:t>
            </a:r>
            <a:endParaRPr lang="en-US" dirty="0"/>
          </a:p>
        </p:txBody>
      </p:sp>
      <p:sp>
        <p:nvSpPr>
          <p:cNvPr id="4" name="Slide Number Placeholder 3"/>
          <p:cNvSpPr>
            <a:spLocks noGrp="1"/>
          </p:cNvSpPr>
          <p:nvPr>
            <p:ph type="sldNum" sz="quarter" idx="5"/>
          </p:nvPr>
        </p:nvSpPr>
        <p:spPr/>
        <p:txBody>
          <a:bodyPr/>
          <a:lstStyle/>
          <a:p>
            <a:fld id="{4D6E143D-6923-4180-B012-5F2B0F372472}" type="slidenum">
              <a:rPr lang="en-US" smtClean="0"/>
              <a:t>35</a:t>
            </a:fld>
            <a:endParaRPr lang="en-US" dirty="0"/>
          </a:p>
        </p:txBody>
      </p:sp>
    </p:spTree>
    <p:extLst>
      <p:ext uri="{BB962C8B-B14F-4D97-AF65-F5344CB8AC3E}">
        <p14:creationId xmlns:p14="http://schemas.microsoft.com/office/powerpoint/2010/main" val="25736837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found these two needlessly confusing during my initial attempts to wrap my head around filters, so let me give you some visual cues to help this stick a bit more easily. </a:t>
            </a:r>
          </a:p>
          <a:p>
            <a:br>
              <a:rPr lang="en-US" dirty="0"/>
            </a:br>
            <a:r>
              <a:rPr lang="en-US" dirty="0"/>
              <a:t>In the example above, both Ranges are for the entire month of may, but they same filter expression will yield different output. This is because </a:t>
            </a:r>
            <a:br>
              <a:rPr lang="en-US" dirty="0"/>
            </a:br>
            <a:r>
              <a:rPr lang="en-US" dirty="0"/>
              <a:t>1. Range Inclusive will include each day from the first through the 31</a:t>
            </a:r>
            <a:r>
              <a:rPr lang="en-US" baseline="30000" dirty="0"/>
              <a:t>st</a:t>
            </a:r>
            <a:r>
              <a:rPr lang="en-US" dirty="0"/>
              <a:t>, </a:t>
            </a:r>
          </a:p>
          <a:p>
            <a:r>
              <a:rPr lang="en-US" dirty="0"/>
              <a:t>2. where Range exclusive is basically saying start “after” the first date and end “before” the last date. </a:t>
            </a:r>
            <a:br>
              <a:rPr lang="en-US" dirty="0"/>
            </a:br>
            <a:br>
              <a:rPr lang="en-US" dirty="0"/>
            </a:br>
            <a:r>
              <a:rPr lang="en-US" dirty="0"/>
              <a:t>In other words, “when you see range exclusive, think “include all dates” where when you see range “exclusive”, think “exclude the specified first and last day. </a:t>
            </a:r>
          </a:p>
        </p:txBody>
      </p:sp>
      <p:sp>
        <p:nvSpPr>
          <p:cNvPr id="4" name="Slide Number Placeholder 3"/>
          <p:cNvSpPr>
            <a:spLocks noGrp="1"/>
          </p:cNvSpPr>
          <p:nvPr>
            <p:ph type="sldNum" sz="quarter" idx="5"/>
          </p:nvPr>
        </p:nvSpPr>
        <p:spPr/>
        <p:txBody>
          <a:bodyPr/>
          <a:lstStyle/>
          <a:p>
            <a:fld id="{348090ED-F15A-4046-97A8-8D234B72D32C}" type="slidenum">
              <a:rPr lang="en-US" smtClean="0"/>
              <a:t>36</a:t>
            </a:fld>
            <a:endParaRPr lang="en-US" dirty="0"/>
          </a:p>
        </p:txBody>
      </p:sp>
    </p:spTree>
    <p:extLst>
      <p:ext uri="{BB962C8B-B14F-4D97-AF65-F5344CB8AC3E}">
        <p14:creationId xmlns:p14="http://schemas.microsoft.com/office/powerpoint/2010/main" val="10622592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E143D-6923-4180-B012-5F2B0F372472}" type="slidenum">
              <a:rPr lang="en-US" smtClean="0"/>
              <a:t>37</a:t>
            </a:fld>
            <a:endParaRPr lang="en-US" dirty="0"/>
          </a:p>
        </p:txBody>
      </p:sp>
    </p:spTree>
    <p:extLst>
      <p:ext uri="{BB962C8B-B14F-4D97-AF65-F5344CB8AC3E}">
        <p14:creationId xmlns:p14="http://schemas.microsoft.com/office/powerpoint/2010/main" val="10152152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create a query parameter in almost the exact same way you create a Query Filter—you just check the parameter box (or boxes) to tell the Query designer that you want report users to be able to control the input. To enable report users to choose the input, the Query Designer applies the following five steps: </a:t>
            </a:r>
            <a:br>
              <a:rPr lang="en-US" dirty="0"/>
            </a:br>
            <a:br>
              <a:rPr lang="en-US" dirty="0"/>
            </a:br>
            <a:r>
              <a:rPr lang="en-US" dirty="0"/>
              <a:t>1 – the corresponding DAX is generated for the query, and </a:t>
            </a:r>
          </a:p>
          <a:p>
            <a:r>
              <a:rPr lang="en-US" dirty="0"/>
              <a:t>2 – the parameters are defined under dataset properties, and</a:t>
            </a:r>
          </a:p>
          <a:p>
            <a:r>
              <a:rPr lang="en-US" dirty="0"/>
              <a:t>3 – a hidden dataset is auto-generated to support the report parameter, and </a:t>
            </a:r>
          </a:p>
          <a:p>
            <a:r>
              <a:rPr lang="en-US" dirty="0"/>
              <a:t>4 – the report parameter properties are defined for each parameter, and </a:t>
            </a:r>
          </a:p>
          <a:p>
            <a:r>
              <a:rPr lang="en-US" dirty="0"/>
              <a:t>5 – the drop-down selection is added to the parameters pane. </a:t>
            </a:r>
            <a:br>
              <a:rPr lang="en-US" dirty="0"/>
            </a:br>
            <a:br>
              <a:rPr lang="en-US" dirty="0"/>
            </a:br>
            <a:r>
              <a:rPr lang="en-US" dirty="0"/>
              <a:t>Together, these five steps create a kind of relay race from where the report users select the parameters, back to the query, and then boomerangs with the data back into the report. Let’s see it in action. </a:t>
            </a:r>
          </a:p>
        </p:txBody>
      </p:sp>
      <p:sp>
        <p:nvSpPr>
          <p:cNvPr id="4" name="Slide Number Placeholder 3"/>
          <p:cNvSpPr>
            <a:spLocks noGrp="1"/>
          </p:cNvSpPr>
          <p:nvPr>
            <p:ph type="sldNum" sz="quarter" idx="5"/>
          </p:nvPr>
        </p:nvSpPr>
        <p:spPr/>
        <p:txBody>
          <a:bodyPr/>
          <a:lstStyle/>
          <a:p>
            <a:fld id="{4D6E143D-6923-4180-B012-5F2B0F372472}" type="slidenum">
              <a:rPr lang="en-US" smtClean="0"/>
              <a:t>38</a:t>
            </a:fld>
            <a:endParaRPr lang="en-US" dirty="0"/>
          </a:p>
        </p:txBody>
      </p:sp>
    </p:spTree>
    <p:extLst>
      <p:ext uri="{BB962C8B-B14F-4D97-AF65-F5344CB8AC3E}">
        <p14:creationId xmlns:p14="http://schemas.microsoft.com/office/powerpoint/2010/main" val="33348231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create a query parameter in almost the exact same way you create a Query Filter—you just check the parameter box (or boxes) to tell the Query designer that you want report users to be able to control the input. To enable report users to choose the input, the Query Designer applies the following five steps: </a:t>
            </a:r>
            <a:br>
              <a:rPr lang="en-US" dirty="0"/>
            </a:br>
            <a:br>
              <a:rPr lang="en-US" dirty="0"/>
            </a:br>
            <a:r>
              <a:rPr lang="en-US" dirty="0"/>
              <a:t>1 – the corresponding DAX is generated for the query, and </a:t>
            </a:r>
          </a:p>
          <a:p>
            <a:r>
              <a:rPr lang="en-US" dirty="0"/>
              <a:t>2 – the parameters are defined under dataset properties, and</a:t>
            </a:r>
          </a:p>
          <a:p>
            <a:r>
              <a:rPr lang="en-US" dirty="0"/>
              <a:t>3 – a hidden dataset is auto-generated to support the report parameter, and </a:t>
            </a:r>
          </a:p>
          <a:p>
            <a:r>
              <a:rPr lang="en-US" dirty="0"/>
              <a:t>4 – the report parameter properties are defined for each parameter, and </a:t>
            </a:r>
          </a:p>
          <a:p>
            <a:r>
              <a:rPr lang="en-US" dirty="0"/>
              <a:t>5 – the drop-down selection is added to the parameters pane. </a:t>
            </a:r>
            <a:br>
              <a:rPr lang="en-US" dirty="0"/>
            </a:br>
            <a:br>
              <a:rPr lang="en-US" dirty="0"/>
            </a:br>
            <a:r>
              <a:rPr lang="en-US" dirty="0"/>
              <a:t>Together, these five steps create a kind of relay race from where the report users select the parameters, back to the query, and then boomerangs with the data back into the report. Let’s see it in action. </a:t>
            </a:r>
          </a:p>
        </p:txBody>
      </p:sp>
      <p:sp>
        <p:nvSpPr>
          <p:cNvPr id="4" name="Slide Number Placeholder 3"/>
          <p:cNvSpPr>
            <a:spLocks noGrp="1"/>
          </p:cNvSpPr>
          <p:nvPr>
            <p:ph type="sldNum" sz="quarter" idx="5"/>
          </p:nvPr>
        </p:nvSpPr>
        <p:spPr/>
        <p:txBody>
          <a:bodyPr/>
          <a:lstStyle/>
          <a:p>
            <a:fld id="{4D6E143D-6923-4180-B012-5F2B0F372472}" type="slidenum">
              <a:rPr lang="en-US" smtClean="0"/>
              <a:t>39</a:t>
            </a:fld>
            <a:endParaRPr lang="en-US" dirty="0"/>
          </a:p>
        </p:txBody>
      </p:sp>
    </p:spTree>
    <p:extLst>
      <p:ext uri="{BB962C8B-B14F-4D97-AF65-F5344CB8AC3E}">
        <p14:creationId xmlns:p14="http://schemas.microsoft.com/office/powerpoint/2010/main" val="28120672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start by briefly walking through what happens when a report parameter is selected at run-time, which will provide some useful context for the mechanics we’ll cover next. </a:t>
            </a:r>
            <a:br>
              <a:rPr lang="en-US" dirty="0"/>
            </a:br>
            <a:br>
              <a:rPr lang="en-US" dirty="0"/>
            </a:br>
            <a:r>
              <a:rPr lang="en-US" dirty="0"/>
              <a:t>1. Here in our report, we have a drop-down list of four available regions. These are sourced from a hidden dataset query that was automatically generated to support this report parameter. </a:t>
            </a:r>
            <a:br>
              <a:rPr lang="en-US" dirty="0"/>
            </a:br>
            <a:br>
              <a:rPr lang="en-US" dirty="0"/>
            </a:br>
            <a:r>
              <a:rPr lang="en-US" dirty="0"/>
              <a:t>2. When the report user selects a parameter and runs the report, his selection of “South” becomes the value for </a:t>
            </a:r>
            <a:r>
              <a:rPr lang="en-US" dirty="0" err="1"/>
              <a:t>Parameters!Region.Value</a:t>
            </a:r>
            <a:r>
              <a:rPr lang="en-US" dirty="0"/>
              <a:t> </a:t>
            </a:r>
          </a:p>
        </p:txBody>
      </p:sp>
      <p:sp>
        <p:nvSpPr>
          <p:cNvPr id="4" name="Slide Number Placeholder 3"/>
          <p:cNvSpPr>
            <a:spLocks noGrp="1"/>
          </p:cNvSpPr>
          <p:nvPr>
            <p:ph type="sldNum" sz="quarter" idx="5"/>
          </p:nvPr>
        </p:nvSpPr>
        <p:spPr/>
        <p:txBody>
          <a:bodyPr/>
          <a:lstStyle/>
          <a:p>
            <a:fld id="{4D6E143D-6923-4180-B012-5F2B0F372472}" type="slidenum">
              <a:rPr lang="en-US" smtClean="0"/>
              <a:t>40</a:t>
            </a:fld>
            <a:endParaRPr lang="en-US"/>
          </a:p>
        </p:txBody>
      </p:sp>
    </p:spTree>
    <p:extLst>
      <p:ext uri="{BB962C8B-B14F-4D97-AF65-F5344CB8AC3E}">
        <p14:creationId xmlns:p14="http://schemas.microsoft.com/office/powerpoint/2010/main" val="32252025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228600">
              <a:buAutoNum type="arabicPeriod"/>
            </a:pPr>
            <a:r>
              <a:rPr lang="en-US" dirty="0"/>
              <a:t>That South value is defined as Data type text using the report parameter properties, </a:t>
            </a:r>
          </a:p>
          <a:p>
            <a:pPr marL="228600" indent="-228600">
              <a:buAutoNum type="arabicPeriod"/>
            </a:pPr>
            <a:r>
              <a:rPr lang="en-US" dirty="0"/>
              <a:t>and then it’s matched up with the Query parameter under dataset properties. </a:t>
            </a:r>
          </a:p>
          <a:p>
            <a:pPr marL="228600" indent="-228600">
              <a:buAutoNum type="arabicPeriod"/>
            </a:pPr>
            <a:r>
              <a:rPr lang="en-US" dirty="0"/>
              <a:t>The parameter value from the report populates on the right of the Query Parameters section of the Dataset Properties</a:t>
            </a:r>
          </a:p>
          <a:p>
            <a:pPr marL="228600" indent="-228600">
              <a:buAutoNum type="arabicPeriod"/>
            </a:pPr>
            <a:r>
              <a:rPr lang="en-US" dirty="0"/>
              <a:t>Where the dataset query values are assigned on the left. I’ve written out the components of both so you can see how they tie together. The key thing to remember here is that the report parameter output needs to match the expected query parameter output for this to work. For example, if the query value is set up to expect single value but you’ve turned on “allow multiple values” in the report parameter, the query parameter and report parameter won’t match and the report may break. Thankfully that </a:t>
            </a:r>
            <a:r>
              <a:rPr lang="en-US" dirty="0" err="1"/>
              <a:t>RSCustomDax</a:t>
            </a:r>
            <a:r>
              <a:rPr lang="en-US" dirty="0"/>
              <a:t> filter allows for both single and multiple values, so that won’t be a problem. Similarly if your query parameter is defined to be data type string but your report parameter is defined as data type date or integer, you’ll most likely get an error when you try to run the report. </a:t>
            </a:r>
            <a:br>
              <a:rPr lang="en-US" dirty="0"/>
            </a:br>
            <a:endParaRPr lang="en-US" dirty="0"/>
          </a:p>
        </p:txBody>
      </p:sp>
      <p:sp>
        <p:nvSpPr>
          <p:cNvPr id="4" name="Slide Number Placeholder 3"/>
          <p:cNvSpPr>
            <a:spLocks noGrp="1"/>
          </p:cNvSpPr>
          <p:nvPr>
            <p:ph type="sldNum" sz="quarter" idx="5"/>
          </p:nvPr>
        </p:nvSpPr>
        <p:spPr/>
        <p:txBody>
          <a:bodyPr/>
          <a:lstStyle/>
          <a:p>
            <a:fld id="{4D6E143D-6923-4180-B012-5F2B0F372472}" type="slidenum">
              <a:rPr lang="en-US" smtClean="0"/>
              <a:t>41</a:t>
            </a:fld>
            <a:endParaRPr lang="en-US" dirty="0"/>
          </a:p>
        </p:txBody>
      </p:sp>
    </p:spTree>
    <p:extLst>
      <p:ext uri="{BB962C8B-B14F-4D97-AF65-F5344CB8AC3E}">
        <p14:creationId xmlns:p14="http://schemas.microsoft.com/office/powerpoint/2010/main" val="37229150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you open a blank report, Paginated report builder automatically gives you a title box (that’s the “Click to add title”) thing at the top and a footer (where the &amp;</a:t>
            </a:r>
            <a:r>
              <a:rPr lang="en-US" dirty="0" err="1"/>
              <a:t>ExecutionTime</a:t>
            </a:r>
            <a:r>
              <a:rPr lang="en-US" dirty="0"/>
              <a:t> is. Every report also comes prepopulated with a subset of additional built-in fields, the most useful of which I find to be the page number. </a:t>
            </a:r>
          </a:p>
        </p:txBody>
      </p:sp>
    </p:spTree>
    <p:extLst>
      <p:ext uri="{BB962C8B-B14F-4D97-AF65-F5344CB8AC3E}">
        <p14:creationId xmlns:p14="http://schemas.microsoft.com/office/powerpoint/2010/main" val="16423544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Often you’ll just want a static title on the first page of the report, and that’ll be good enough. </a:t>
            </a:r>
            <a:br>
              <a:rPr lang="en-US" dirty="0"/>
            </a:br>
            <a:br>
              <a:rPr lang="en-US" dirty="0"/>
            </a:br>
            <a:r>
              <a:rPr lang="en-US" dirty="0"/>
              <a:t>1. Under other circumstances, you’ll want the title to show up on </a:t>
            </a:r>
            <a:r>
              <a:rPr lang="en-US" i="1" dirty="0"/>
              <a:t>every</a:t>
            </a:r>
            <a:r>
              <a:rPr lang="en-US" i="0" dirty="0"/>
              <a:t> page, which is where you’ll want to add a header. You can accomplish this by going to “Insert”-&gt;Header-&gt;Add Header. If you’ve already written a title, that you want to show up on every page, you can drag that text box into the header and it will show up accordingly. </a:t>
            </a:r>
            <a:br>
              <a:rPr lang="en-US" i="0" dirty="0"/>
            </a:br>
            <a:br>
              <a:rPr lang="en-US" i="0" dirty="0"/>
            </a:br>
            <a:r>
              <a:rPr lang="en-US" i="0" dirty="0"/>
              <a:t>2. The footer acts similarly to the header– anything you put there will also show up on every page, unless explicitly set the properties to exclude the footer for the first or last page, which is what I’ve highlighted with that green box on the right hand side</a:t>
            </a:r>
            <a:endParaRPr lang="en-US" dirty="0"/>
          </a:p>
        </p:txBody>
      </p:sp>
    </p:spTree>
    <p:extLst>
      <p:ext uri="{BB962C8B-B14F-4D97-AF65-F5344CB8AC3E}">
        <p14:creationId xmlns:p14="http://schemas.microsoft.com/office/powerpoint/2010/main" val="2337445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Tomorrow’s session assumes that you’ve either already attended the 101 or you’re familiar enough with Paginated report foundational concept to follow along. We’ll be doing a quick refresher at the beginning of 101 concepts, then going into some of the most common needs and issues I’ve seen with clients to help demystify how to get the output that you need and expect </a:t>
            </a:r>
          </a:p>
          <a:p>
            <a:endParaRPr lang="en-US" dirty="0"/>
          </a:p>
          <a:p>
            <a:r>
              <a:rPr lang="en-US" dirty="0"/>
              <a:t>As with today’s session, the pattern will be “concept, demo, practice”. </a:t>
            </a:r>
          </a:p>
        </p:txBody>
      </p:sp>
    </p:spTree>
    <p:extLst>
      <p:ext uri="{BB962C8B-B14F-4D97-AF65-F5344CB8AC3E}">
        <p14:creationId xmlns:p14="http://schemas.microsoft.com/office/powerpoint/2010/main" val="38549362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add a page number, simply drag and drop from the Built-in-Fields into the footer. </a:t>
            </a:r>
          </a:p>
        </p:txBody>
      </p:sp>
    </p:spTree>
    <p:extLst>
      <p:ext uri="{BB962C8B-B14F-4D97-AF65-F5344CB8AC3E}">
        <p14:creationId xmlns:p14="http://schemas.microsoft.com/office/powerpoint/2010/main" val="15804890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update the group order for the quarter name column in our matrix, we’ll right click on the Quarter name group in the “group “ section, which will open up group properties. From there we’ll select “Sorting” and choose the “Sort by” field that we pulled in earlier in our dataset. Click “OK” and it will give you the order as defined by that sort field in your Power BI dataset </a:t>
            </a:r>
            <a:br>
              <a:rPr lang="en-US" dirty="0"/>
            </a:br>
            <a:br>
              <a:rPr lang="en-US" dirty="0"/>
            </a:br>
            <a:r>
              <a:rPr lang="en-US" dirty="0"/>
              <a:t>If, in the future you find that you need a sort order field, you can always add this into your dataset later on. The caveat of course is that the sort field needs to be there in the power bi dataset for you to be able to use it</a:t>
            </a:r>
            <a:r>
              <a:rPr lang="en-US" dirty="0">
                <a:sym typeface="Wingdings" panose="05000000000000000000" pitchFamily="2" charset="2"/>
              </a:rPr>
              <a:t> </a:t>
            </a:r>
            <a:endParaRPr lang="en-US" dirty="0"/>
          </a:p>
        </p:txBody>
      </p:sp>
    </p:spTree>
    <p:extLst>
      <p:ext uri="{BB962C8B-B14F-4D97-AF65-F5344CB8AC3E}">
        <p14:creationId xmlns:p14="http://schemas.microsoft.com/office/powerpoint/2010/main" val="32487291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76687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E143D-6923-4180-B012-5F2B0F372472}" type="slidenum">
              <a:rPr lang="en-US" smtClean="0"/>
              <a:t>50</a:t>
            </a:fld>
            <a:endParaRPr lang="en-US"/>
          </a:p>
        </p:txBody>
      </p:sp>
    </p:spTree>
    <p:extLst>
      <p:ext uri="{BB962C8B-B14F-4D97-AF65-F5344CB8AC3E}">
        <p14:creationId xmlns:p14="http://schemas.microsoft.com/office/powerpoint/2010/main" val="836198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Quick clarification before we dig in. </a:t>
            </a:r>
            <a:br>
              <a:rPr lang="en-US" dirty="0"/>
            </a:br>
            <a:br>
              <a:rPr lang="en-US" dirty="0"/>
            </a:br>
            <a:r>
              <a:rPr lang="en-US" dirty="0"/>
              <a:t>Throughout this series, we’re going to be comparing two kinds of Power BI reports that fall under the Power BI Service. Anytime I’m talking about a Standard Power BI Report, I’m referring to the kind of report that you build in Power BI Desktop. Paginated report or a paginated Power BI report, I’m talking about the reports that you build in Power BI Report builder that get saved as an .rdl file. </a:t>
            </a:r>
          </a:p>
          <a:p>
            <a:endParaRPr lang="en-US" dirty="0"/>
          </a:p>
          <a:p>
            <a:r>
              <a:rPr lang="en-US" dirty="0"/>
              <a:t>We’ll go into more detail shortly on both, but I wanted to start by making that standard v paginated distinction clear.</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348090ED-F15A-4046-97A8-8D234B72D32C}" type="slidenum">
              <a:rPr lang="en-US" smtClean="0"/>
              <a:t>8</a:t>
            </a:fld>
            <a:endParaRPr lang="en-US" dirty="0"/>
          </a:p>
        </p:txBody>
      </p:sp>
    </p:spTree>
    <p:extLst>
      <p:ext uri="{BB962C8B-B14F-4D97-AF65-F5344CB8AC3E}">
        <p14:creationId xmlns:p14="http://schemas.microsoft.com/office/powerpoint/2010/main" val="408139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I love a Standard Power BI report, but I’ve learned the hard way that they can’t be the solution to every problem. </a:t>
            </a:r>
            <a:br>
              <a:rPr lang="en-US" dirty="0"/>
            </a:br>
            <a:br>
              <a:rPr lang="en-US" dirty="0"/>
            </a:br>
            <a:r>
              <a:rPr lang="en-US" dirty="0"/>
              <a:t>Take the report on the screen right now. This is a simplified version of a standard Power report that I created about years ago to let a few dozen different departments see their data by quarter. Because I built it with the expectation that everyone would use it through their web browsers, I wasn’t prepared for a last-minute request for the report to be included as a print-out in a board book for an annual meeting. Some of departments were small enough to fit on one page,  like the “Midwest” region when it’s set to have just a year of data—but depending on the amount of time you select and the region you select, the output won’t quite fit. </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348090ED-F15A-4046-97A8-8D234B72D32C}" type="slidenum">
              <a:rPr lang="en-US" smtClean="0"/>
              <a:t>9</a:t>
            </a:fld>
            <a:endParaRPr lang="en-US" dirty="0"/>
          </a:p>
        </p:txBody>
      </p:sp>
    </p:spTree>
    <p:extLst>
      <p:ext uri="{BB962C8B-B14F-4D97-AF65-F5344CB8AC3E}">
        <p14:creationId xmlns:p14="http://schemas.microsoft.com/office/powerpoint/2010/main" val="812821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You see, Standard Power BI files </a:t>
            </a:r>
            <a:r>
              <a:rPr lang="en-US" i="1" dirty="0"/>
              <a:t>will</a:t>
            </a:r>
            <a:r>
              <a:rPr lang="en-US" dirty="0"/>
              <a:t> print—but they’re only going to give you a snapshot of what you currently have visible, </a:t>
            </a:r>
          </a:p>
          <a:p>
            <a:pPr marL="228600" indent="-228600">
              <a:buAutoNum type="arabicPeriod"/>
            </a:pPr>
            <a:r>
              <a:rPr lang="en-US" i="1" dirty="0"/>
              <a:t>including</a:t>
            </a:r>
            <a:r>
              <a:rPr lang="en-US" i="0" dirty="0"/>
              <a:t> the scroll bars and </a:t>
            </a:r>
          </a:p>
          <a:p>
            <a:pPr marL="228600" indent="-228600">
              <a:buAutoNum type="arabicPeriod"/>
            </a:pPr>
            <a:r>
              <a:rPr lang="en-US" i="0" dirty="0"/>
              <a:t>any of the slicers you’ve included on the reporting pane. </a:t>
            </a:r>
            <a:r>
              <a:rPr lang="en-US" dirty="0"/>
              <a:t>I figured this out at about 8 hours before I needed this report printed out for every department. It was a real rough night. </a:t>
            </a:r>
          </a:p>
          <a:p>
            <a:pPr marL="228600" indent="-228600">
              <a:buAutoNum type="arabicPeriod"/>
            </a:pPr>
            <a:endParaRPr lang="en-US" dirty="0"/>
          </a:p>
          <a:p>
            <a:pPr marL="0" indent="0">
              <a:buNone/>
            </a:pPr>
            <a:r>
              <a:rPr lang="en-US" dirty="0"/>
              <a:t>So not only are you losing the data that you don’t have selected, the layout it funky to boot </a:t>
            </a:r>
          </a:p>
        </p:txBody>
      </p:sp>
      <p:sp>
        <p:nvSpPr>
          <p:cNvPr id="4" name="Slide Number Placeholder 3"/>
          <p:cNvSpPr>
            <a:spLocks noGrp="1"/>
          </p:cNvSpPr>
          <p:nvPr>
            <p:ph type="sldNum" sz="quarter" idx="5"/>
          </p:nvPr>
        </p:nvSpPr>
        <p:spPr/>
        <p:txBody>
          <a:bodyPr/>
          <a:lstStyle/>
          <a:p>
            <a:fld id="{348090ED-F15A-4046-97A8-8D234B72D32C}" type="slidenum">
              <a:rPr lang="en-US" smtClean="0"/>
              <a:t>10</a:t>
            </a:fld>
            <a:endParaRPr lang="en-US" dirty="0"/>
          </a:p>
        </p:txBody>
      </p:sp>
    </p:spTree>
    <p:extLst>
      <p:ext uri="{BB962C8B-B14F-4D97-AF65-F5344CB8AC3E}">
        <p14:creationId xmlns:p14="http://schemas.microsoft.com/office/powerpoint/2010/main" val="1957848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i="0" dirty="0"/>
              <a:t>This series is going to walk you though how to build that paginated report based on what was originally designed in Power BI Desktop—but before we go step-by-step, it’s important to first understand how the two tools are different. </a:t>
            </a:r>
            <a:endParaRPr lang="en-US" dirty="0"/>
          </a:p>
          <a:p>
            <a:endParaRPr lang="en-US" dirty="0"/>
          </a:p>
          <a:p>
            <a:r>
              <a:rPr lang="en-US" dirty="0"/>
              <a:t>1. First-- Why can’t Standard Power BI reports just let you print things out the way you need them? The short answer is that standard Power BI reports are optimized to fit a variety of different screens regardless of the filters and other interactive components. Basically, a standard power bi report report needs to work like spandex to passably fit everything from an iPhone to a large conference room display—that flexibility requires things like scroll bars to shrink and stretch. </a:t>
            </a:r>
            <a:br>
              <a:rPr lang="en-US" dirty="0"/>
            </a:br>
            <a:br>
              <a:rPr lang="en-US" dirty="0"/>
            </a:br>
            <a:r>
              <a:rPr lang="en-US" dirty="0"/>
              <a:t>2. In comparison, Paginated Power BI reports have a deliberately rigid structure to ensure that they can print or export in a specific format. Knowing how your report needs to be experienced by report users should define which tool you use for designing that report. </a:t>
            </a:r>
          </a:p>
          <a:p>
            <a:endParaRPr lang="en-US" dirty="0"/>
          </a:p>
          <a:p>
            <a:r>
              <a:rPr lang="en-US" dirty="0"/>
              <a:t>3. You want to use a standard Power BI report when the report’s purpose is to empower report users to explore, analyze, and interact with their data, not necessarily just with slicers and visual interactions, but also with more sophisticated options like what-if parameters and AI insights </a:t>
            </a:r>
          </a:p>
          <a:p>
            <a:endParaRPr lang="en-US" dirty="0"/>
          </a:p>
          <a:p>
            <a:r>
              <a:rPr lang="en-US" dirty="0"/>
              <a:t>4. In contrast, a Power BI paginated report is a good option when you only want the end user to make a few selections and get clearly-defined output</a:t>
            </a:r>
          </a:p>
          <a:p>
            <a:br>
              <a:rPr lang="en-US" dirty="0"/>
            </a:br>
            <a:r>
              <a:rPr lang="en-US" dirty="0"/>
              <a:t>5 In other words, Standard power bi reports are great at helping an end user explore </a:t>
            </a:r>
            <a:r>
              <a:rPr lang="en-US" b="1" dirty="0"/>
              <a:t>why</a:t>
            </a:r>
            <a:r>
              <a:rPr lang="en-US" dirty="0"/>
              <a:t> a key metric is the way that it is</a:t>
            </a:r>
          </a:p>
          <a:p>
            <a:endParaRPr lang="en-US" dirty="0"/>
          </a:p>
          <a:p>
            <a:r>
              <a:rPr lang="en-US" dirty="0"/>
              <a:t>6. Where paginated reports are more interested in providing a listing of “</a:t>
            </a:r>
            <a:r>
              <a:rPr lang="en-US" b="1" dirty="0"/>
              <a:t>what</a:t>
            </a:r>
            <a:r>
              <a:rPr lang="en-US" dirty="0"/>
              <a:t>” those metrics are, at a predefined level of detail</a:t>
            </a:r>
          </a:p>
        </p:txBody>
      </p:sp>
      <p:sp>
        <p:nvSpPr>
          <p:cNvPr id="4" name="Slide Number Placeholder 3"/>
          <p:cNvSpPr>
            <a:spLocks noGrp="1"/>
          </p:cNvSpPr>
          <p:nvPr>
            <p:ph type="sldNum" sz="quarter" idx="5"/>
          </p:nvPr>
        </p:nvSpPr>
        <p:spPr/>
        <p:txBody>
          <a:bodyPr/>
          <a:lstStyle/>
          <a:p>
            <a:fld id="{348090ED-F15A-4046-97A8-8D234B72D32C}" type="slidenum">
              <a:rPr lang="en-US" smtClean="0"/>
              <a:t>11</a:t>
            </a:fld>
            <a:endParaRPr lang="en-US" dirty="0"/>
          </a:p>
        </p:txBody>
      </p:sp>
    </p:spTree>
    <p:extLst>
      <p:ext uri="{BB962C8B-B14F-4D97-AF65-F5344CB8AC3E}">
        <p14:creationId xmlns:p14="http://schemas.microsoft.com/office/powerpoint/2010/main" val="1833522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I tend to think of Power BI paginated reports as Power BI’s older, less flashy sister.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1. If you watched “The Good Place”, you can think of Power BI standard reports as Good Janet; she’s friendly, the list of things she can do seems to be endless, and she can even offer useful insights and suggestions. </a:t>
            </a:r>
            <a:br>
              <a:rPr lang="en-US" dirty="0"/>
            </a:br>
            <a:br>
              <a:rPr lang="en-US" dirty="0"/>
            </a:br>
            <a:r>
              <a:rPr lang="en-US" dirty="0"/>
              <a:t>2. </a:t>
            </a:r>
            <a:r>
              <a:rPr lang="en-US" sz="1800" dirty="0">
                <a:effectLst/>
                <a:latin typeface="Calibri" panose="020F0502020204030204" pitchFamily="34" charset="0"/>
                <a:ea typeface="Calibri" panose="020F0502020204030204" pitchFamily="34" charset="0"/>
                <a:cs typeface="Arial" panose="020B0604020202020204" pitchFamily="34" charset="0"/>
              </a:rPr>
              <a:t>Paginated Reports are more like Neutral Janet from the accounting department. She’s not super friendly or full of magic tricks, but she’s often what you need to get the job done.</a:t>
            </a:r>
            <a:br>
              <a:rPr lang="en-US" sz="1800" dirty="0">
                <a:effectLst/>
                <a:latin typeface="Calibri" panose="020F0502020204030204" pitchFamily="34" charset="0"/>
                <a:ea typeface="Calibri" panose="020F0502020204030204" pitchFamily="34" charset="0"/>
                <a:cs typeface="Arial" panose="020B0604020202020204" pitchFamily="34" charset="0"/>
              </a:rPr>
            </a:br>
            <a:endParaRPr lang="en-US" dirty="0"/>
          </a:p>
        </p:txBody>
      </p:sp>
      <p:sp>
        <p:nvSpPr>
          <p:cNvPr id="4" name="Slide Number Placeholder 3"/>
          <p:cNvSpPr>
            <a:spLocks noGrp="1"/>
          </p:cNvSpPr>
          <p:nvPr>
            <p:ph type="sldNum" sz="quarter" idx="5"/>
          </p:nvPr>
        </p:nvSpPr>
        <p:spPr/>
        <p:txBody>
          <a:bodyPr/>
          <a:lstStyle/>
          <a:p>
            <a:fld id="{348090ED-F15A-4046-97A8-8D234B72D32C}" type="slidenum">
              <a:rPr lang="en-US" smtClean="0"/>
              <a:t>12</a:t>
            </a:fld>
            <a:endParaRPr lang="en-US" dirty="0"/>
          </a:p>
        </p:txBody>
      </p:sp>
    </p:spTree>
    <p:extLst>
      <p:ext uri="{BB962C8B-B14F-4D97-AF65-F5344CB8AC3E}">
        <p14:creationId xmlns:p14="http://schemas.microsoft.com/office/powerpoint/2010/main" val="11965370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488C3-1EA5-3614-1946-6015D751C86D}"/>
              </a:ext>
            </a:extLst>
          </p:cNvPr>
          <p:cNvSpPr>
            <a:spLocks noGrp="1"/>
          </p:cNvSpPr>
          <p:nvPr>
            <p:ph type="title" hasCustomPrompt="1"/>
          </p:nvPr>
        </p:nvSpPr>
        <p:spPr>
          <a:xfrm>
            <a:off x="658917" y="2162430"/>
            <a:ext cx="5958160" cy="1885753"/>
          </a:xfrm>
          <a:ln>
            <a:noFill/>
          </a:ln>
        </p:spPr>
        <p:txBody>
          <a:bodyPr/>
          <a:lstStyle>
            <a:lvl1pPr>
              <a:defRPr sz="4000"/>
            </a:lvl1pPr>
          </a:lstStyle>
          <a:p>
            <a:r>
              <a:rPr lang="en-US" dirty="0"/>
              <a:t>Session Title</a:t>
            </a:r>
          </a:p>
        </p:txBody>
      </p:sp>
      <p:sp>
        <p:nvSpPr>
          <p:cNvPr id="3" name="Slide Number Placeholder 2">
            <a:extLst>
              <a:ext uri="{FF2B5EF4-FFF2-40B4-BE49-F238E27FC236}">
                <a16:creationId xmlns:a16="http://schemas.microsoft.com/office/drawing/2014/main" id="{15F30869-1BD4-D9D2-CE84-B199E855DE94}"/>
              </a:ext>
            </a:extLst>
          </p:cNvPr>
          <p:cNvSpPr>
            <a:spLocks noGrp="1"/>
          </p:cNvSpPr>
          <p:nvPr>
            <p:ph type="sldNum" sz="quarter" idx="10"/>
          </p:nvPr>
        </p:nvSpPr>
        <p:spPr/>
        <p:txBody>
          <a:bodyPr/>
          <a:lstStyle/>
          <a:p>
            <a:fld id="{86CB4B4D-7CA3-9044-876B-883B54F8677D}" type="slidenum">
              <a:rPr lang="en-US" smtClean="0"/>
              <a:t>‹#›</a:t>
            </a:fld>
            <a:endParaRPr lang="en-US" dirty="0"/>
          </a:p>
        </p:txBody>
      </p:sp>
      <p:grpSp>
        <p:nvGrpSpPr>
          <p:cNvPr id="4" name="object 5">
            <a:extLst>
              <a:ext uri="{FF2B5EF4-FFF2-40B4-BE49-F238E27FC236}">
                <a16:creationId xmlns:a16="http://schemas.microsoft.com/office/drawing/2014/main" id="{10416EDB-7D40-C6A0-D921-27F135D4DBF8}"/>
              </a:ext>
            </a:extLst>
          </p:cNvPr>
          <p:cNvGrpSpPr/>
          <p:nvPr userDrawn="1"/>
        </p:nvGrpSpPr>
        <p:grpSpPr>
          <a:xfrm>
            <a:off x="5226328" y="0"/>
            <a:ext cx="6965672" cy="6858000"/>
            <a:chOff x="9939" y="0"/>
            <a:chExt cx="6965670" cy="6858000"/>
          </a:xfrm>
        </p:grpSpPr>
        <p:pic>
          <p:nvPicPr>
            <p:cNvPr id="5" name="object 6" descr="object 6">
              <a:extLst>
                <a:ext uri="{FF2B5EF4-FFF2-40B4-BE49-F238E27FC236}">
                  <a16:creationId xmlns:a16="http://schemas.microsoft.com/office/drawing/2014/main" id="{B8656FAB-7B5A-1E44-8CEF-E7521B6FFFBC}"/>
                </a:ext>
              </a:extLst>
            </p:cNvPr>
            <p:cNvPicPr>
              <a:picLocks noChangeAspect="1"/>
            </p:cNvPicPr>
            <p:nvPr/>
          </p:nvPicPr>
          <p:blipFill>
            <a:blip r:embed="rId2"/>
            <a:stretch>
              <a:fillRect/>
            </a:stretch>
          </p:blipFill>
          <p:spPr>
            <a:xfrm>
              <a:off x="202786" y="0"/>
              <a:ext cx="6772823" cy="6858000"/>
            </a:xfrm>
            <a:prstGeom prst="rect">
              <a:avLst/>
            </a:prstGeom>
            <a:ln w="12700" cap="flat">
              <a:noFill/>
              <a:miter lim="400000"/>
            </a:ln>
            <a:effectLst/>
          </p:spPr>
        </p:pic>
        <p:sp>
          <p:nvSpPr>
            <p:cNvPr id="6" name="object 7">
              <a:extLst>
                <a:ext uri="{FF2B5EF4-FFF2-40B4-BE49-F238E27FC236}">
                  <a16:creationId xmlns:a16="http://schemas.microsoft.com/office/drawing/2014/main" id="{B3A07263-C4FD-0ADF-128B-E8B5F3ABBC24}"/>
                </a:ext>
              </a:extLst>
            </p:cNvPr>
            <p:cNvSpPr/>
            <p:nvPr/>
          </p:nvSpPr>
          <p:spPr>
            <a:xfrm>
              <a:off x="9939" y="0"/>
              <a:ext cx="3131718" cy="6858000"/>
            </a:xfrm>
            <a:custGeom>
              <a:avLst/>
              <a:gdLst/>
              <a:ahLst/>
              <a:cxnLst>
                <a:cxn ang="0">
                  <a:pos x="wd2" y="hd2"/>
                </a:cxn>
                <a:cxn ang="5400000">
                  <a:pos x="wd2" y="hd2"/>
                </a:cxn>
                <a:cxn ang="10800000">
                  <a:pos x="wd2" y="hd2"/>
                </a:cxn>
                <a:cxn ang="16200000">
                  <a:pos x="wd2" y="hd2"/>
                </a:cxn>
              </a:cxnLst>
              <a:rect l="0" t="0" r="r" b="b"/>
              <a:pathLst>
                <a:path w="21600" h="21600" extrusionOk="0">
                  <a:moveTo>
                    <a:pt x="21582" y="0"/>
                  </a:moveTo>
                  <a:lnTo>
                    <a:pt x="21185" y="0"/>
                  </a:lnTo>
                  <a:lnTo>
                    <a:pt x="9563" y="12525"/>
                  </a:lnTo>
                  <a:lnTo>
                    <a:pt x="8589" y="12425"/>
                  </a:lnTo>
                  <a:lnTo>
                    <a:pt x="0" y="21600"/>
                  </a:lnTo>
                  <a:lnTo>
                    <a:pt x="1628" y="21600"/>
                  </a:lnTo>
                  <a:lnTo>
                    <a:pt x="21600" y="2"/>
                  </a:lnTo>
                  <a:lnTo>
                    <a:pt x="21582" y="0"/>
                  </a:lnTo>
                  <a:close/>
                </a:path>
              </a:pathLst>
            </a:custGeom>
            <a:solidFill>
              <a:srgbClr val="E88C24"/>
            </a:solidFill>
            <a:ln w="12700" cap="flat">
              <a:noFill/>
              <a:miter lim="400000"/>
            </a:ln>
            <a:effectLst/>
          </p:spPr>
          <p:txBody>
            <a:bodyPr wrap="square" lIns="45719" tIns="45719" rIns="45719" bIns="45719" numCol="1" anchor="t">
              <a:noAutofit/>
            </a:bodyPr>
            <a:lstStyle/>
            <a:p>
              <a:endParaRPr dirty="0"/>
            </a:p>
          </p:txBody>
        </p:sp>
        <p:pic>
          <p:nvPicPr>
            <p:cNvPr id="7" name="object 8" descr="object 8">
              <a:extLst>
                <a:ext uri="{FF2B5EF4-FFF2-40B4-BE49-F238E27FC236}">
                  <a16:creationId xmlns:a16="http://schemas.microsoft.com/office/drawing/2014/main" id="{C02CA8C5-4A73-C3A6-19B9-F368E77E0585}"/>
                </a:ext>
              </a:extLst>
            </p:cNvPr>
            <p:cNvPicPr>
              <a:picLocks noChangeAspect="1"/>
            </p:cNvPicPr>
            <p:nvPr/>
          </p:nvPicPr>
          <p:blipFill>
            <a:blip r:embed="rId3"/>
            <a:stretch>
              <a:fillRect/>
            </a:stretch>
          </p:blipFill>
          <p:spPr>
            <a:xfrm>
              <a:off x="3971204" y="362827"/>
              <a:ext cx="3004401" cy="1088213"/>
            </a:xfrm>
            <a:prstGeom prst="rect">
              <a:avLst/>
            </a:prstGeom>
            <a:ln w="12700" cap="flat">
              <a:noFill/>
              <a:miter lim="400000"/>
            </a:ln>
            <a:effectLst/>
          </p:spPr>
        </p:pic>
      </p:grpSp>
      <p:sp>
        <p:nvSpPr>
          <p:cNvPr id="8" name="object 9">
            <a:extLst>
              <a:ext uri="{FF2B5EF4-FFF2-40B4-BE49-F238E27FC236}">
                <a16:creationId xmlns:a16="http://schemas.microsoft.com/office/drawing/2014/main" id="{EEE12B02-F83C-EE22-51AA-8DB85C11B023}"/>
              </a:ext>
            </a:extLst>
          </p:cNvPr>
          <p:cNvSpPr txBox="1"/>
          <p:nvPr userDrawn="1"/>
        </p:nvSpPr>
        <p:spPr>
          <a:xfrm>
            <a:off x="457199" y="640080"/>
            <a:ext cx="5313681" cy="646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marR="5080" indent="12700">
              <a:lnSpc>
                <a:spcPct val="100000"/>
              </a:lnSpc>
              <a:spcBef>
                <a:spcPts val="100"/>
              </a:spcBef>
              <a:defRPr sz="2100">
                <a:solidFill>
                  <a:srgbClr val="252F35"/>
                </a:solidFill>
                <a:latin typeface="Poppins Regular"/>
                <a:ea typeface="Poppins Regular"/>
                <a:cs typeface="Poppins Regular"/>
                <a:sym typeface="Poppins Regular"/>
              </a:defRPr>
            </a:pPr>
            <a:r>
              <a:rPr dirty="0"/>
              <a:t>The </a:t>
            </a:r>
            <a:r>
              <a:rPr spc="100" dirty="0"/>
              <a:t>Largest Independent</a:t>
            </a:r>
            <a:r>
              <a:rPr spc="-400" dirty="0"/>
              <a:t> </a:t>
            </a:r>
            <a:r>
              <a:rPr spc="100" dirty="0"/>
              <a:t>Gathering of</a:t>
            </a:r>
            <a:r>
              <a:rPr spc="-100" dirty="0"/>
              <a:t> </a:t>
            </a:r>
            <a:r>
              <a:rPr spc="100" dirty="0"/>
              <a:t>the</a:t>
            </a:r>
            <a:r>
              <a:rPr spc="-100" dirty="0"/>
              <a:t> </a:t>
            </a:r>
            <a:r>
              <a:rPr spc="100" dirty="0"/>
              <a:t>Microsoft</a:t>
            </a:r>
            <a:r>
              <a:rPr spc="-100" dirty="0"/>
              <a:t> </a:t>
            </a:r>
            <a:r>
              <a:rPr spc="100" dirty="0"/>
              <a:t>Ecosystem</a:t>
            </a:r>
          </a:p>
        </p:txBody>
      </p:sp>
      <p:sp>
        <p:nvSpPr>
          <p:cNvPr id="9" name="object 2">
            <a:extLst>
              <a:ext uri="{FF2B5EF4-FFF2-40B4-BE49-F238E27FC236}">
                <a16:creationId xmlns:a16="http://schemas.microsoft.com/office/drawing/2014/main" id="{AE3F88F1-DEAB-1BF5-CA50-15868AFD63BC}"/>
              </a:ext>
            </a:extLst>
          </p:cNvPr>
          <p:cNvSpPr txBox="1"/>
          <p:nvPr userDrawn="1"/>
        </p:nvSpPr>
        <p:spPr>
          <a:xfrm>
            <a:off x="6497808" y="4701383"/>
            <a:ext cx="5574921" cy="1023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marR="5080" indent="12700" algn="r">
              <a:lnSpc>
                <a:spcPct val="100000"/>
              </a:lnSpc>
              <a:spcBef>
                <a:spcPts val="300"/>
              </a:spcBef>
              <a:defRPr sz="2100" spc="85">
                <a:solidFill>
                  <a:srgbClr val="252F35"/>
                </a:solidFill>
                <a:latin typeface="Lucida Sans Unicode"/>
                <a:ea typeface="Lucida Sans Unicode"/>
                <a:cs typeface="Lucida Sans Unicode"/>
                <a:sym typeface="Lucida Sans Unicode"/>
              </a:defRPr>
            </a:pPr>
            <a:r>
              <a:rPr sz="3200" dirty="0">
                <a:solidFill>
                  <a:schemeClr val="bg1"/>
                </a:solidFill>
              </a:rPr>
              <a:t>Decrease</a:t>
            </a:r>
            <a:r>
              <a:rPr sz="3200" spc="-114" dirty="0">
                <a:solidFill>
                  <a:schemeClr val="bg1"/>
                </a:solidFill>
              </a:rPr>
              <a:t> </a:t>
            </a:r>
            <a:r>
              <a:rPr sz="3200" spc="-5" dirty="0">
                <a:solidFill>
                  <a:schemeClr val="bg1"/>
                </a:solidFill>
              </a:rPr>
              <a:t>Complexities,</a:t>
            </a:r>
            <a:endParaRPr lang="en-US" sz="3200" spc="-5" dirty="0">
              <a:solidFill>
                <a:schemeClr val="bg1"/>
              </a:solidFill>
            </a:endParaRPr>
          </a:p>
          <a:p>
            <a:pPr marR="5080" indent="12700" algn="r">
              <a:lnSpc>
                <a:spcPct val="100000"/>
              </a:lnSpc>
              <a:spcBef>
                <a:spcPts val="300"/>
              </a:spcBef>
              <a:defRPr sz="2100" spc="85">
                <a:solidFill>
                  <a:srgbClr val="252F35"/>
                </a:solidFill>
                <a:latin typeface="Lucida Sans Unicode"/>
                <a:ea typeface="Lucida Sans Unicode"/>
                <a:cs typeface="Lucida Sans Unicode"/>
                <a:sym typeface="Lucida Sans Unicode"/>
              </a:defRPr>
            </a:pPr>
            <a:r>
              <a:rPr sz="3200" spc="0" dirty="0">
                <a:solidFill>
                  <a:schemeClr val="bg1"/>
                </a:solidFill>
              </a:rPr>
              <a:t>Deliver</a:t>
            </a:r>
            <a:r>
              <a:rPr sz="3200" spc="-110" dirty="0">
                <a:solidFill>
                  <a:schemeClr val="bg1"/>
                </a:solidFill>
              </a:rPr>
              <a:t> </a:t>
            </a:r>
            <a:r>
              <a:rPr sz="3200" spc="-25" dirty="0">
                <a:solidFill>
                  <a:schemeClr val="bg1"/>
                </a:solidFill>
              </a:rPr>
              <a:t>Results.</a:t>
            </a:r>
          </a:p>
        </p:txBody>
      </p:sp>
      <p:sp>
        <p:nvSpPr>
          <p:cNvPr id="10" name="object 4">
            <a:extLst>
              <a:ext uri="{FF2B5EF4-FFF2-40B4-BE49-F238E27FC236}">
                <a16:creationId xmlns:a16="http://schemas.microsoft.com/office/drawing/2014/main" id="{B3D165BB-366E-FF38-B8DA-3AF941C1841F}"/>
              </a:ext>
            </a:extLst>
          </p:cNvPr>
          <p:cNvSpPr/>
          <p:nvPr userDrawn="1"/>
        </p:nvSpPr>
        <p:spPr>
          <a:xfrm>
            <a:off x="422648" y="2286000"/>
            <a:ext cx="94336" cy="485129"/>
          </a:xfrm>
          <a:prstGeom prst="rect">
            <a:avLst/>
          </a:prstGeom>
          <a:solidFill>
            <a:srgbClr val="E88C24"/>
          </a:solidFill>
          <a:ln w="12700">
            <a:miter lim="400000"/>
          </a:ln>
        </p:spPr>
        <p:txBody>
          <a:bodyPr lIns="45719" rIns="45719"/>
          <a:lstStyle/>
          <a:p>
            <a:endParaRPr dirty="0"/>
          </a:p>
        </p:txBody>
      </p:sp>
      <p:sp>
        <p:nvSpPr>
          <p:cNvPr id="11" name="object 10">
            <a:extLst>
              <a:ext uri="{FF2B5EF4-FFF2-40B4-BE49-F238E27FC236}">
                <a16:creationId xmlns:a16="http://schemas.microsoft.com/office/drawing/2014/main" id="{8B820B61-2594-56BE-784C-A8565846E223}"/>
              </a:ext>
            </a:extLst>
          </p:cNvPr>
          <p:cNvSpPr txBox="1"/>
          <p:nvPr userDrawn="1"/>
        </p:nvSpPr>
        <p:spPr>
          <a:xfrm>
            <a:off x="267380" y="6500509"/>
            <a:ext cx="2684147" cy="254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100"/>
              </a:spcBef>
              <a:defRPr sz="1300" spc="215">
                <a:solidFill>
                  <a:srgbClr val="3C474C"/>
                </a:solidFill>
                <a:latin typeface="Lucida Sans Unicode"/>
                <a:ea typeface="Lucida Sans Unicode"/>
                <a:cs typeface="Lucida Sans Unicode"/>
                <a:sym typeface="Lucida Sans Unicode"/>
              </a:defRPr>
            </a:pPr>
            <a:r>
              <a:rPr dirty="0"/>
              <a:t>@</a:t>
            </a:r>
            <a:r>
              <a:rPr spc="-65" dirty="0"/>
              <a:t> </a:t>
            </a:r>
            <a:r>
              <a:rPr spc="-50" dirty="0"/>
              <a:t>2023</a:t>
            </a:r>
            <a:r>
              <a:rPr spc="-65" dirty="0"/>
              <a:t> </a:t>
            </a:r>
            <a:r>
              <a:rPr spc="60" dirty="0"/>
              <a:t>Dynamic</a:t>
            </a:r>
            <a:r>
              <a:rPr spc="-65" dirty="0"/>
              <a:t> </a:t>
            </a:r>
            <a:r>
              <a:rPr spc="40" dirty="0"/>
              <a:t>Communities</a:t>
            </a:r>
          </a:p>
        </p:txBody>
      </p:sp>
      <p:sp>
        <p:nvSpPr>
          <p:cNvPr id="12" name="object 10">
            <a:extLst>
              <a:ext uri="{FF2B5EF4-FFF2-40B4-BE49-F238E27FC236}">
                <a16:creationId xmlns:a16="http://schemas.microsoft.com/office/drawing/2014/main" id="{A80EEB11-442B-9E33-780D-F5703F31AE2B}"/>
              </a:ext>
            </a:extLst>
          </p:cNvPr>
          <p:cNvSpPr txBox="1"/>
          <p:nvPr userDrawn="1"/>
        </p:nvSpPr>
        <p:spPr>
          <a:xfrm>
            <a:off x="7162800" y="6501384"/>
            <a:ext cx="4909929" cy="2000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spAutoFit/>
          </a:bodyPr>
          <a:lstStyle/>
          <a:p>
            <a:pPr indent="12700" algn="r">
              <a:spcBef>
                <a:spcPts val="100"/>
              </a:spcBef>
              <a:defRPr sz="1300" spc="215">
                <a:solidFill>
                  <a:srgbClr val="3C474C"/>
                </a:solidFill>
                <a:latin typeface="Lucida Sans Unicode"/>
                <a:ea typeface="Lucida Sans Unicode"/>
                <a:cs typeface="Lucida Sans Unicode"/>
                <a:sym typeface="Lucida Sans Unicode"/>
              </a:defRPr>
            </a:pPr>
            <a:r>
              <a:rPr lang="en-US" dirty="0">
                <a:solidFill>
                  <a:schemeClr val="bg1"/>
                </a:solidFill>
              </a:rPr>
              <a:t>summitna.com | dynamicscommunities.com</a:t>
            </a:r>
            <a:endParaRPr spc="40" dirty="0">
              <a:solidFill>
                <a:schemeClr val="bg1"/>
              </a:solidFill>
            </a:endParaRPr>
          </a:p>
        </p:txBody>
      </p:sp>
    </p:spTree>
    <p:extLst>
      <p:ext uri="{BB962C8B-B14F-4D97-AF65-F5344CB8AC3E}">
        <p14:creationId xmlns:p14="http://schemas.microsoft.com/office/powerpoint/2010/main" val="35692250"/>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pSp>
        <p:nvGrpSpPr>
          <p:cNvPr id="4" name="object 2">
            <a:extLst>
              <a:ext uri="{FF2B5EF4-FFF2-40B4-BE49-F238E27FC236}">
                <a16:creationId xmlns:a16="http://schemas.microsoft.com/office/drawing/2014/main" id="{A6C34573-A8A8-73DB-D0C3-870CB7F5C84E}"/>
              </a:ext>
            </a:extLst>
          </p:cNvPr>
          <p:cNvGrpSpPr/>
          <p:nvPr userDrawn="1"/>
        </p:nvGrpSpPr>
        <p:grpSpPr>
          <a:xfrm>
            <a:off x="5239836" y="0"/>
            <a:ext cx="6952165" cy="6858000"/>
            <a:chOff x="23446" y="0"/>
            <a:chExt cx="6952163" cy="6858000"/>
          </a:xfrm>
        </p:grpSpPr>
        <p:pic>
          <p:nvPicPr>
            <p:cNvPr id="5" name="object 3" descr="object 3">
              <a:extLst>
                <a:ext uri="{FF2B5EF4-FFF2-40B4-BE49-F238E27FC236}">
                  <a16:creationId xmlns:a16="http://schemas.microsoft.com/office/drawing/2014/main" id="{1C1BA485-0A2E-D80F-B5BE-CC26865ACD0B}"/>
                </a:ext>
              </a:extLst>
            </p:cNvPr>
            <p:cNvPicPr>
              <a:picLocks noChangeAspect="1"/>
            </p:cNvPicPr>
            <p:nvPr/>
          </p:nvPicPr>
          <p:blipFill>
            <a:blip r:embed="rId2"/>
            <a:stretch>
              <a:fillRect/>
            </a:stretch>
          </p:blipFill>
          <p:spPr>
            <a:xfrm>
              <a:off x="202786" y="0"/>
              <a:ext cx="6772823" cy="6858000"/>
            </a:xfrm>
            <a:prstGeom prst="rect">
              <a:avLst/>
            </a:prstGeom>
            <a:ln w="12700" cap="flat">
              <a:noFill/>
              <a:miter lim="400000"/>
            </a:ln>
            <a:effectLst/>
          </p:spPr>
        </p:pic>
        <p:sp>
          <p:nvSpPr>
            <p:cNvPr id="6" name="object 4">
              <a:extLst>
                <a:ext uri="{FF2B5EF4-FFF2-40B4-BE49-F238E27FC236}">
                  <a16:creationId xmlns:a16="http://schemas.microsoft.com/office/drawing/2014/main" id="{4331BA89-404D-BEDD-2CA9-127E7EDFA750}"/>
                </a:ext>
              </a:extLst>
            </p:cNvPr>
            <p:cNvSpPr/>
            <p:nvPr/>
          </p:nvSpPr>
          <p:spPr>
            <a:xfrm>
              <a:off x="23446" y="0"/>
              <a:ext cx="3131718" cy="6858000"/>
            </a:xfrm>
            <a:custGeom>
              <a:avLst/>
              <a:gdLst/>
              <a:ahLst/>
              <a:cxnLst>
                <a:cxn ang="0">
                  <a:pos x="wd2" y="hd2"/>
                </a:cxn>
                <a:cxn ang="5400000">
                  <a:pos x="wd2" y="hd2"/>
                </a:cxn>
                <a:cxn ang="10800000">
                  <a:pos x="wd2" y="hd2"/>
                </a:cxn>
                <a:cxn ang="16200000">
                  <a:pos x="wd2" y="hd2"/>
                </a:cxn>
              </a:cxnLst>
              <a:rect l="0" t="0" r="r" b="b"/>
              <a:pathLst>
                <a:path w="21600" h="21600" extrusionOk="0">
                  <a:moveTo>
                    <a:pt x="21582" y="0"/>
                  </a:moveTo>
                  <a:lnTo>
                    <a:pt x="21185" y="0"/>
                  </a:lnTo>
                  <a:lnTo>
                    <a:pt x="9563" y="12525"/>
                  </a:lnTo>
                  <a:lnTo>
                    <a:pt x="8589" y="12425"/>
                  </a:lnTo>
                  <a:lnTo>
                    <a:pt x="0" y="21600"/>
                  </a:lnTo>
                  <a:lnTo>
                    <a:pt x="1628" y="21600"/>
                  </a:lnTo>
                  <a:lnTo>
                    <a:pt x="21600" y="2"/>
                  </a:lnTo>
                  <a:lnTo>
                    <a:pt x="21582" y="0"/>
                  </a:lnTo>
                  <a:close/>
                </a:path>
              </a:pathLst>
            </a:custGeom>
            <a:solidFill>
              <a:srgbClr val="E88C24"/>
            </a:solidFill>
            <a:ln w="12700" cap="flat">
              <a:noFill/>
              <a:miter lim="400000"/>
            </a:ln>
            <a:effectLst/>
          </p:spPr>
          <p:txBody>
            <a:bodyPr wrap="square" lIns="45719" tIns="45719" rIns="45719" bIns="45719" numCol="1" anchor="t">
              <a:noAutofit/>
            </a:bodyPr>
            <a:lstStyle/>
            <a:p>
              <a:endParaRPr dirty="0"/>
            </a:p>
          </p:txBody>
        </p:sp>
      </p:grpSp>
      <p:sp>
        <p:nvSpPr>
          <p:cNvPr id="7" name="object 5">
            <a:extLst>
              <a:ext uri="{FF2B5EF4-FFF2-40B4-BE49-F238E27FC236}">
                <a16:creationId xmlns:a16="http://schemas.microsoft.com/office/drawing/2014/main" id="{256BA24F-3423-2E63-2B93-BA7233ED1F28}"/>
              </a:ext>
            </a:extLst>
          </p:cNvPr>
          <p:cNvSpPr txBox="1"/>
          <p:nvPr userDrawn="1"/>
        </p:nvSpPr>
        <p:spPr>
          <a:xfrm>
            <a:off x="548640" y="4846320"/>
            <a:ext cx="2693672"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R="5080" indent="12700">
              <a:lnSpc>
                <a:spcPct val="100000"/>
              </a:lnSpc>
              <a:spcBef>
                <a:spcPts val="100"/>
              </a:spcBef>
              <a:defRPr spc="75">
                <a:solidFill>
                  <a:srgbClr val="252F35"/>
                </a:solidFill>
                <a:latin typeface="Lucida Sans Unicode"/>
                <a:ea typeface="Lucida Sans Unicode"/>
                <a:cs typeface="Lucida Sans Unicode"/>
                <a:sym typeface="Lucida Sans Unicode"/>
              </a:defRPr>
            </a:pPr>
            <a:r>
              <a:rPr dirty="0"/>
              <a:t>Decrease</a:t>
            </a:r>
            <a:r>
              <a:rPr spc="-120" dirty="0"/>
              <a:t> </a:t>
            </a:r>
            <a:r>
              <a:rPr spc="-5" dirty="0"/>
              <a:t>Complexities, </a:t>
            </a:r>
            <a:r>
              <a:rPr spc="-559" dirty="0"/>
              <a:t> </a:t>
            </a:r>
            <a:r>
              <a:rPr spc="0" dirty="0"/>
              <a:t>Deliver</a:t>
            </a:r>
            <a:r>
              <a:rPr spc="-95" dirty="0"/>
              <a:t> </a:t>
            </a:r>
            <a:r>
              <a:rPr spc="-20" dirty="0"/>
              <a:t>Results.</a:t>
            </a:r>
          </a:p>
        </p:txBody>
      </p:sp>
      <p:sp>
        <p:nvSpPr>
          <p:cNvPr id="10" name="object 8">
            <a:extLst>
              <a:ext uri="{FF2B5EF4-FFF2-40B4-BE49-F238E27FC236}">
                <a16:creationId xmlns:a16="http://schemas.microsoft.com/office/drawing/2014/main" id="{28E884E9-8151-D4F3-956D-80BE3F8721D9}"/>
              </a:ext>
            </a:extLst>
          </p:cNvPr>
          <p:cNvSpPr/>
          <p:nvPr userDrawn="1"/>
        </p:nvSpPr>
        <p:spPr>
          <a:xfrm>
            <a:off x="569480" y="1371600"/>
            <a:ext cx="94336" cy="1221729"/>
          </a:xfrm>
          <a:prstGeom prst="rect">
            <a:avLst/>
          </a:prstGeom>
          <a:solidFill>
            <a:srgbClr val="E88C24"/>
          </a:solidFill>
          <a:ln w="12700">
            <a:miter lim="400000"/>
          </a:ln>
        </p:spPr>
        <p:txBody>
          <a:bodyPr lIns="45719" rIns="45719"/>
          <a:lstStyle/>
          <a:p>
            <a:endParaRPr dirty="0"/>
          </a:p>
        </p:txBody>
      </p:sp>
      <p:sp>
        <p:nvSpPr>
          <p:cNvPr id="11" name="object 9">
            <a:extLst>
              <a:ext uri="{FF2B5EF4-FFF2-40B4-BE49-F238E27FC236}">
                <a16:creationId xmlns:a16="http://schemas.microsoft.com/office/drawing/2014/main" id="{E139D8A8-760E-24BB-D2E0-DF837F10EBE2}"/>
              </a:ext>
            </a:extLst>
          </p:cNvPr>
          <p:cNvSpPr txBox="1"/>
          <p:nvPr userDrawn="1"/>
        </p:nvSpPr>
        <p:spPr>
          <a:xfrm>
            <a:off x="6802545" y="4843641"/>
            <a:ext cx="5270184" cy="55399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R="5080" indent="12700">
              <a:spcBef>
                <a:spcPts val="100"/>
              </a:spcBef>
              <a:defRPr spc="75">
                <a:solidFill>
                  <a:srgbClr val="252F35"/>
                </a:solidFill>
                <a:latin typeface="Lucida Sans Unicode"/>
                <a:ea typeface="Lucida Sans Unicode"/>
                <a:cs typeface="Lucida Sans Unicode"/>
              </a:defRPr>
            </a:lvl1pPr>
          </a:lstStyle>
          <a:p>
            <a:pPr lvl="0" algn="r"/>
            <a:r>
              <a:rPr dirty="0">
                <a:solidFill>
                  <a:schemeClr val="bg1"/>
                </a:solidFill>
              </a:rPr>
              <a:t>The Largest </a:t>
            </a:r>
            <a:r>
              <a:rPr lang="en-US" dirty="0">
                <a:solidFill>
                  <a:schemeClr val="bg1"/>
                </a:solidFill>
              </a:rPr>
              <a:t>Independent</a:t>
            </a:r>
            <a:r>
              <a:rPr dirty="0">
                <a:solidFill>
                  <a:schemeClr val="bg1"/>
                </a:solidFill>
              </a:rPr>
              <a:t> Gathering of the Microsoft </a:t>
            </a:r>
            <a:r>
              <a:rPr lang="en-US" dirty="0">
                <a:solidFill>
                  <a:schemeClr val="bg1"/>
                </a:solidFill>
              </a:rPr>
              <a:t>”For User, By </a:t>
            </a:r>
            <a:r>
              <a:rPr dirty="0">
                <a:solidFill>
                  <a:schemeClr val="bg1"/>
                </a:solidFill>
              </a:rPr>
              <a:t>User</a:t>
            </a:r>
            <a:r>
              <a:rPr lang="en-US" dirty="0">
                <a:solidFill>
                  <a:schemeClr val="bg1"/>
                </a:solidFill>
              </a:rPr>
              <a:t>"</a:t>
            </a:r>
            <a:r>
              <a:rPr dirty="0">
                <a:solidFill>
                  <a:schemeClr val="bg1"/>
                </a:solidFill>
              </a:rPr>
              <a:t> Ecosystem</a:t>
            </a:r>
          </a:p>
        </p:txBody>
      </p:sp>
      <p:pic>
        <p:nvPicPr>
          <p:cNvPr id="12" name="object 10" descr="object 10">
            <a:extLst>
              <a:ext uri="{FF2B5EF4-FFF2-40B4-BE49-F238E27FC236}">
                <a16:creationId xmlns:a16="http://schemas.microsoft.com/office/drawing/2014/main" id="{F0278BBC-023B-DF94-52BD-4A186D62485B}"/>
              </a:ext>
            </a:extLst>
          </p:cNvPr>
          <p:cNvPicPr>
            <a:picLocks noChangeAspect="1"/>
          </p:cNvPicPr>
          <p:nvPr userDrawn="1"/>
        </p:nvPicPr>
        <p:blipFill>
          <a:blip r:embed="rId3"/>
          <a:stretch>
            <a:fillRect/>
          </a:stretch>
        </p:blipFill>
        <p:spPr>
          <a:xfrm>
            <a:off x="9187595" y="362827"/>
            <a:ext cx="3004400" cy="1088213"/>
          </a:xfrm>
          <a:prstGeom prst="rect">
            <a:avLst/>
          </a:prstGeom>
          <a:ln w="12700">
            <a:miter lim="400000"/>
          </a:ln>
        </p:spPr>
      </p:pic>
      <p:sp>
        <p:nvSpPr>
          <p:cNvPr id="13" name="TextBox 12">
            <a:extLst>
              <a:ext uri="{FF2B5EF4-FFF2-40B4-BE49-F238E27FC236}">
                <a16:creationId xmlns:a16="http://schemas.microsoft.com/office/drawing/2014/main" id="{D0A10028-72AC-53E2-41A9-93F66C4F0D92}"/>
              </a:ext>
            </a:extLst>
          </p:cNvPr>
          <p:cNvSpPr txBox="1"/>
          <p:nvPr userDrawn="1"/>
        </p:nvSpPr>
        <p:spPr>
          <a:xfrm>
            <a:off x="854193" y="1255850"/>
            <a:ext cx="4564983" cy="1459372"/>
          </a:xfrm>
          <a:prstGeom prst="rect">
            <a:avLst/>
          </a:prstGeom>
          <a:ln w="12700">
            <a:miter lim="400000"/>
          </a:ln>
        </p:spPr>
        <p:txBody>
          <a:bodyPr lIns="0" tIns="0" rIns="0" bIns="0"/>
          <a:lstStyle>
            <a:lvl1pPr lvl="0" indent="12700" eaLnBrk="1" hangingPunct="1">
              <a:spcBef>
                <a:spcPts val="100"/>
              </a:spcBef>
              <a:defRPr sz="4400" b="1" spc="-200">
                <a:solidFill>
                  <a:srgbClr val="273472"/>
                </a:solidFill>
                <a:latin typeface="Verdana"/>
                <a:ea typeface="Verdana"/>
                <a:cs typeface="Verdana"/>
                <a:sym typeface="Verdana"/>
              </a:defRPr>
            </a:lvl1pPr>
            <a:lvl2pPr>
              <a:defRPr sz="4400" b="1">
                <a:solidFill>
                  <a:srgbClr val="273472"/>
                </a:solidFill>
                <a:latin typeface="Verdana"/>
                <a:ea typeface="Verdana"/>
                <a:cs typeface="Verdana"/>
                <a:sym typeface="Verdana"/>
              </a:defRPr>
            </a:lvl2pPr>
            <a:lvl3pPr>
              <a:defRPr sz="4400" b="1">
                <a:solidFill>
                  <a:srgbClr val="273472"/>
                </a:solidFill>
                <a:latin typeface="Verdana"/>
                <a:ea typeface="Verdana"/>
                <a:cs typeface="Verdana"/>
                <a:sym typeface="Verdana"/>
              </a:defRPr>
            </a:lvl3pPr>
            <a:lvl4pPr>
              <a:defRPr sz="4400" b="1">
                <a:solidFill>
                  <a:srgbClr val="273472"/>
                </a:solidFill>
                <a:latin typeface="Verdana"/>
                <a:ea typeface="Verdana"/>
                <a:cs typeface="Verdana"/>
                <a:sym typeface="Verdana"/>
              </a:defRPr>
            </a:lvl4pPr>
            <a:lvl5pPr>
              <a:defRPr sz="4400" b="1">
                <a:solidFill>
                  <a:srgbClr val="273472"/>
                </a:solidFill>
                <a:latin typeface="Verdana"/>
                <a:ea typeface="Verdana"/>
                <a:cs typeface="Verdana"/>
                <a:sym typeface="Verdana"/>
              </a:defRPr>
            </a:lvl5pPr>
            <a:lvl6pPr>
              <a:defRPr sz="4400" b="1">
                <a:solidFill>
                  <a:srgbClr val="273472"/>
                </a:solidFill>
                <a:latin typeface="Verdana"/>
                <a:ea typeface="Verdana"/>
                <a:cs typeface="Verdana"/>
                <a:sym typeface="Verdana"/>
              </a:defRPr>
            </a:lvl6pPr>
            <a:lvl7pPr>
              <a:defRPr sz="4400" b="1">
                <a:solidFill>
                  <a:srgbClr val="273472"/>
                </a:solidFill>
                <a:latin typeface="Verdana"/>
                <a:ea typeface="Verdana"/>
                <a:cs typeface="Verdana"/>
                <a:sym typeface="Verdana"/>
              </a:defRPr>
            </a:lvl7pPr>
            <a:lvl8pPr>
              <a:defRPr sz="4400" b="1">
                <a:solidFill>
                  <a:srgbClr val="273472"/>
                </a:solidFill>
                <a:latin typeface="Verdana"/>
                <a:ea typeface="Verdana"/>
                <a:cs typeface="Verdana"/>
                <a:sym typeface="Verdana"/>
              </a:defRPr>
            </a:lvl8pPr>
            <a:lvl9pPr>
              <a:defRPr sz="4400" b="1">
                <a:solidFill>
                  <a:srgbClr val="273472"/>
                </a:solidFill>
                <a:latin typeface="Verdana"/>
                <a:ea typeface="Verdana"/>
                <a:cs typeface="Verdana"/>
                <a:sym typeface="Verdana"/>
              </a:defRPr>
            </a:lvl9pPr>
          </a:lstStyle>
          <a:p>
            <a:pPr lvl="0"/>
            <a:r>
              <a:rPr lang="en-US" dirty="0">
                <a:sym typeface="Calibri"/>
              </a:rPr>
              <a:t>Thank you for attending!</a:t>
            </a:r>
          </a:p>
        </p:txBody>
      </p:sp>
      <p:sp>
        <p:nvSpPr>
          <p:cNvPr id="14" name="object 10">
            <a:extLst>
              <a:ext uri="{FF2B5EF4-FFF2-40B4-BE49-F238E27FC236}">
                <a16:creationId xmlns:a16="http://schemas.microsoft.com/office/drawing/2014/main" id="{60B6C933-E650-3125-34B5-E3604C562B37}"/>
              </a:ext>
            </a:extLst>
          </p:cNvPr>
          <p:cNvSpPr txBox="1"/>
          <p:nvPr userDrawn="1"/>
        </p:nvSpPr>
        <p:spPr>
          <a:xfrm>
            <a:off x="267380" y="6500509"/>
            <a:ext cx="2684147" cy="254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100"/>
              </a:spcBef>
              <a:defRPr sz="1300" spc="215">
                <a:solidFill>
                  <a:srgbClr val="3C474C"/>
                </a:solidFill>
                <a:latin typeface="Lucida Sans Unicode"/>
                <a:ea typeface="Lucida Sans Unicode"/>
                <a:cs typeface="Lucida Sans Unicode"/>
                <a:sym typeface="Lucida Sans Unicode"/>
              </a:defRPr>
            </a:pPr>
            <a:r>
              <a:rPr dirty="0"/>
              <a:t>@</a:t>
            </a:r>
            <a:r>
              <a:rPr spc="-65" dirty="0"/>
              <a:t> </a:t>
            </a:r>
            <a:r>
              <a:rPr spc="-50" dirty="0"/>
              <a:t>2023</a:t>
            </a:r>
            <a:r>
              <a:rPr spc="-65" dirty="0"/>
              <a:t> </a:t>
            </a:r>
            <a:r>
              <a:rPr spc="60" dirty="0"/>
              <a:t>Dynamic</a:t>
            </a:r>
            <a:r>
              <a:rPr spc="-65" dirty="0"/>
              <a:t> </a:t>
            </a:r>
            <a:r>
              <a:rPr spc="40" dirty="0"/>
              <a:t>Communities</a:t>
            </a:r>
          </a:p>
        </p:txBody>
      </p:sp>
      <p:sp>
        <p:nvSpPr>
          <p:cNvPr id="3" name="object 10">
            <a:extLst>
              <a:ext uri="{FF2B5EF4-FFF2-40B4-BE49-F238E27FC236}">
                <a16:creationId xmlns:a16="http://schemas.microsoft.com/office/drawing/2014/main" id="{85F5543E-5016-4B47-73D3-E97E8ABDD792}"/>
              </a:ext>
            </a:extLst>
          </p:cNvPr>
          <p:cNvSpPr txBox="1"/>
          <p:nvPr userDrawn="1"/>
        </p:nvSpPr>
        <p:spPr>
          <a:xfrm>
            <a:off x="7159752" y="6501384"/>
            <a:ext cx="4909929" cy="2000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spAutoFit/>
          </a:bodyPr>
          <a:lstStyle/>
          <a:p>
            <a:pPr indent="12700" algn="r">
              <a:spcBef>
                <a:spcPts val="100"/>
              </a:spcBef>
              <a:defRPr sz="1300" spc="215">
                <a:solidFill>
                  <a:srgbClr val="3C474C"/>
                </a:solidFill>
                <a:latin typeface="Lucida Sans Unicode"/>
                <a:ea typeface="Lucida Sans Unicode"/>
                <a:cs typeface="Lucida Sans Unicode"/>
                <a:sym typeface="Lucida Sans Unicode"/>
              </a:defRPr>
            </a:pPr>
            <a:r>
              <a:rPr lang="en-US" dirty="0">
                <a:solidFill>
                  <a:schemeClr val="bg1"/>
                </a:solidFill>
              </a:rPr>
              <a:t>summitna.com | dynamicscommunities.com</a:t>
            </a:r>
            <a:endParaRPr spc="40" dirty="0">
              <a:solidFill>
                <a:schemeClr val="bg1"/>
              </a:solidFill>
            </a:endParaRPr>
          </a:p>
        </p:txBody>
      </p:sp>
    </p:spTree>
    <p:extLst>
      <p:ext uri="{BB962C8B-B14F-4D97-AF65-F5344CB8AC3E}">
        <p14:creationId xmlns:p14="http://schemas.microsoft.com/office/powerpoint/2010/main" val="3099537835"/>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10/18/2023</a:t>
            </a:fld>
            <a:endParaRPr lang="en-US" dirty="0"/>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4826446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10/18/2023</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51271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10/18/2023</a:t>
            </a:fld>
            <a:endParaRPr lang="en-US" dirty="0"/>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2362177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Single Speak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488C3-1EA5-3614-1946-6015D751C86D}"/>
              </a:ext>
            </a:extLst>
          </p:cNvPr>
          <p:cNvSpPr>
            <a:spLocks noGrp="1"/>
          </p:cNvSpPr>
          <p:nvPr>
            <p:ph type="title" hasCustomPrompt="1"/>
          </p:nvPr>
        </p:nvSpPr>
        <p:spPr>
          <a:xfrm>
            <a:off x="658916" y="1583383"/>
            <a:ext cx="6410739" cy="1325563"/>
          </a:xfrm>
          <a:ln>
            <a:noFill/>
          </a:ln>
        </p:spPr>
        <p:txBody>
          <a:bodyPr/>
          <a:lstStyle>
            <a:lvl1pPr>
              <a:defRPr sz="4000"/>
            </a:lvl1pPr>
          </a:lstStyle>
          <a:p>
            <a:r>
              <a:rPr lang="en-US" dirty="0"/>
              <a:t>Session Title</a:t>
            </a:r>
          </a:p>
        </p:txBody>
      </p:sp>
      <p:sp>
        <p:nvSpPr>
          <p:cNvPr id="3" name="Slide Number Placeholder 2">
            <a:extLst>
              <a:ext uri="{FF2B5EF4-FFF2-40B4-BE49-F238E27FC236}">
                <a16:creationId xmlns:a16="http://schemas.microsoft.com/office/drawing/2014/main" id="{15F30869-1BD4-D9D2-CE84-B199E855DE94}"/>
              </a:ext>
            </a:extLst>
          </p:cNvPr>
          <p:cNvSpPr>
            <a:spLocks noGrp="1"/>
          </p:cNvSpPr>
          <p:nvPr>
            <p:ph type="sldNum" sz="quarter" idx="10"/>
          </p:nvPr>
        </p:nvSpPr>
        <p:spPr/>
        <p:txBody>
          <a:bodyPr/>
          <a:lstStyle/>
          <a:p>
            <a:fld id="{86CB4B4D-7CA3-9044-876B-883B54F8677D}" type="slidenum">
              <a:rPr lang="en-US" smtClean="0"/>
              <a:t>‹#›</a:t>
            </a:fld>
            <a:endParaRPr lang="en-US" dirty="0"/>
          </a:p>
        </p:txBody>
      </p:sp>
      <p:grpSp>
        <p:nvGrpSpPr>
          <p:cNvPr id="4" name="object 5">
            <a:extLst>
              <a:ext uri="{FF2B5EF4-FFF2-40B4-BE49-F238E27FC236}">
                <a16:creationId xmlns:a16="http://schemas.microsoft.com/office/drawing/2014/main" id="{10416EDB-7D40-C6A0-D921-27F135D4DBF8}"/>
              </a:ext>
            </a:extLst>
          </p:cNvPr>
          <p:cNvGrpSpPr/>
          <p:nvPr userDrawn="1"/>
        </p:nvGrpSpPr>
        <p:grpSpPr>
          <a:xfrm>
            <a:off x="5226329" y="0"/>
            <a:ext cx="6965672" cy="6858000"/>
            <a:chOff x="9939" y="0"/>
            <a:chExt cx="6965670" cy="6858000"/>
          </a:xfrm>
        </p:grpSpPr>
        <p:pic>
          <p:nvPicPr>
            <p:cNvPr id="5" name="object 6" descr="object 6">
              <a:extLst>
                <a:ext uri="{FF2B5EF4-FFF2-40B4-BE49-F238E27FC236}">
                  <a16:creationId xmlns:a16="http://schemas.microsoft.com/office/drawing/2014/main" id="{B8656FAB-7B5A-1E44-8CEF-E7521B6FFFBC}"/>
                </a:ext>
              </a:extLst>
            </p:cNvPr>
            <p:cNvPicPr>
              <a:picLocks noChangeAspect="1"/>
            </p:cNvPicPr>
            <p:nvPr/>
          </p:nvPicPr>
          <p:blipFill>
            <a:blip r:embed="rId2"/>
            <a:stretch>
              <a:fillRect/>
            </a:stretch>
          </p:blipFill>
          <p:spPr>
            <a:xfrm>
              <a:off x="202786" y="0"/>
              <a:ext cx="6772823" cy="6858000"/>
            </a:xfrm>
            <a:prstGeom prst="rect">
              <a:avLst/>
            </a:prstGeom>
            <a:ln w="12700" cap="flat">
              <a:noFill/>
              <a:miter lim="400000"/>
            </a:ln>
            <a:effectLst/>
          </p:spPr>
        </p:pic>
        <p:sp>
          <p:nvSpPr>
            <p:cNvPr id="6" name="object 7">
              <a:extLst>
                <a:ext uri="{FF2B5EF4-FFF2-40B4-BE49-F238E27FC236}">
                  <a16:creationId xmlns:a16="http://schemas.microsoft.com/office/drawing/2014/main" id="{B3A07263-C4FD-0ADF-128B-E8B5F3ABBC24}"/>
                </a:ext>
              </a:extLst>
            </p:cNvPr>
            <p:cNvSpPr/>
            <p:nvPr/>
          </p:nvSpPr>
          <p:spPr>
            <a:xfrm>
              <a:off x="9939" y="0"/>
              <a:ext cx="3131718" cy="6858000"/>
            </a:xfrm>
            <a:custGeom>
              <a:avLst/>
              <a:gdLst/>
              <a:ahLst/>
              <a:cxnLst>
                <a:cxn ang="0">
                  <a:pos x="wd2" y="hd2"/>
                </a:cxn>
                <a:cxn ang="5400000">
                  <a:pos x="wd2" y="hd2"/>
                </a:cxn>
                <a:cxn ang="10800000">
                  <a:pos x="wd2" y="hd2"/>
                </a:cxn>
                <a:cxn ang="16200000">
                  <a:pos x="wd2" y="hd2"/>
                </a:cxn>
              </a:cxnLst>
              <a:rect l="0" t="0" r="r" b="b"/>
              <a:pathLst>
                <a:path w="21600" h="21600" extrusionOk="0">
                  <a:moveTo>
                    <a:pt x="21582" y="0"/>
                  </a:moveTo>
                  <a:lnTo>
                    <a:pt x="21185" y="0"/>
                  </a:lnTo>
                  <a:lnTo>
                    <a:pt x="9563" y="12525"/>
                  </a:lnTo>
                  <a:lnTo>
                    <a:pt x="8589" y="12425"/>
                  </a:lnTo>
                  <a:lnTo>
                    <a:pt x="0" y="21600"/>
                  </a:lnTo>
                  <a:lnTo>
                    <a:pt x="1628" y="21600"/>
                  </a:lnTo>
                  <a:lnTo>
                    <a:pt x="21600" y="2"/>
                  </a:lnTo>
                  <a:lnTo>
                    <a:pt x="21582" y="0"/>
                  </a:lnTo>
                  <a:close/>
                </a:path>
              </a:pathLst>
            </a:custGeom>
            <a:solidFill>
              <a:srgbClr val="E88C24"/>
            </a:solidFill>
            <a:ln w="12700" cap="flat">
              <a:noFill/>
              <a:miter lim="400000"/>
            </a:ln>
            <a:effectLst/>
          </p:spPr>
          <p:txBody>
            <a:bodyPr wrap="square" lIns="45719" tIns="45719" rIns="45719" bIns="45719" numCol="1" anchor="t">
              <a:noAutofit/>
            </a:bodyPr>
            <a:lstStyle/>
            <a:p>
              <a:endParaRPr dirty="0"/>
            </a:p>
          </p:txBody>
        </p:sp>
        <p:pic>
          <p:nvPicPr>
            <p:cNvPr id="7" name="object 8" descr="object 8">
              <a:extLst>
                <a:ext uri="{FF2B5EF4-FFF2-40B4-BE49-F238E27FC236}">
                  <a16:creationId xmlns:a16="http://schemas.microsoft.com/office/drawing/2014/main" id="{C02CA8C5-4A73-C3A6-19B9-F368E77E0585}"/>
                </a:ext>
              </a:extLst>
            </p:cNvPr>
            <p:cNvPicPr>
              <a:picLocks noChangeAspect="1"/>
            </p:cNvPicPr>
            <p:nvPr/>
          </p:nvPicPr>
          <p:blipFill>
            <a:blip r:embed="rId3"/>
            <a:stretch>
              <a:fillRect/>
            </a:stretch>
          </p:blipFill>
          <p:spPr>
            <a:xfrm>
              <a:off x="3971204" y="362827"/>
              <a:ext cx="3004401" cy="1088213"/>
            </a:xfrm>
            <a:prstGeom prst="rect">
              <a:avLst/>
            </a:prstGeom>
            <a:ln w="12700" cap="flat">
              <a:noFill/>
              <a:miter lim="400000"/>
            </a:ln>
            <a:effectLst/>
          </p:spPr>
        </p:pic>
      </p:grpSp>
      <p:sp>
        <p:nvSpPr>
          <p:cNvPr id="8" name="object 9">
            <a:extLst>
              <a:ext uri="{FF2B5EF4-FFF2-40B4-BE49-F238E27FC236}">
                <a16:creationId xmlns:a16="http://schemas.microsoft.com/office/drawing/2014/main" id="{EEE12B02-F83C-EE22-51AA-8DB85C11B023}"/>
              </a:ext>
            </a:extLst>
          </p:cNvPr>
          <p:cNvSpPr txBox="1"/>
          <p:nvPr userDrawn="1"/>
        </p:nvSpPr>
        <p:spPr>
          <a:xfrm>
            <a:off x="457199" y="541895"/>
            <a:ext cx="5313681" cy="646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R="5080" indent="12700">
              <a:lnSpc>
                <a:spcPct val="100000"/>
              </a:lnSpc>
              <a:spcBef>
                <a:spcPts val="100"/>
              </a:spcBef>
              <a:defRPr sz="2100">
                <a:solidFill>
                  <a:srgbClr val="252F35"/>
                </a:solidFill>
                <a:latin typeface="Poppins Regular"/>
                <a:ea typeface="Poppins Regular"/>
                <a:cs typeface="Poppins Regular"/>
                <a:sym typeface="Poppins Regular"/>
              </a:defRPr>
            </a:pPr>
            <a:r>
              <a:rPr lang="en-US" dirty="0"/>
              <a:t>The </a:t>
            </a:r>
            <a:r>
              <a:rPr lang="en-US" spc="100" dirty="0"/>
              <a:t>Largest Independent</a:t>
            </a:r>
            <a:r>
              <a:rPr lang="en-US" spc="-400" dirty="0"/>
              <a:t> </a:t>
            </a:r>
            <a:r>
              <a:rPr lang="en-US" spc="100" dirty="0"/>
              <a:t>Gathering of</a:t>
            </a:r>
            <a:r>
              <a:rPr lang="en-US" spc="-100" dirty="0"/>
              <a:t> </a:t>
            </a:r>
            <a:r>
              <a:rPr lang="en-US" spc="100" dirty="0"/>
              <a:t>the</a:t>
            </a:r>
            <a:r>
              <a:rPr lang="en-US" spc="-100" dirty="0"/>
              <a:t> </a:t>
            </a:r>
            <a:r>
              <a:rPr lang="en-US" spc="100" dirty="0"/>
              <a:t>Microsoft</a:t>
            </a:r>
            <a:r>
              <a:rPr lang="en-US" spc="-100" dirty="0"/>
              <a:t> </a:t>
            </a:r>
            <a:r>
              <a:rPr lang="en-US" spc="100" dirty="0"/>
              <a:t>Ecosystem</a:t>
            </a:r>
          </a:p>
        </p:txBody>
      </p:sp>
      <p:sp>
        <p:nvSpPr>
          <p:cNvPr id="9" name="object 2">
            <a:extLst>
              <a:ext uri="{FF2B5EF4-FFF2-40B4-BE49-F238E27FC236}">
                <a16:creationId xmlns:a16="http://schemas.microsoft.com/office/drawing/2014/main" id="{AE3F88F1-DEAB-1BF5-CA50-15868AFD63BC}"/>
              </a:ext>
            </a:extLst>
          </p:cNvPr>
          <p:cNvSpPr txBox="1"/>
          <p:nvPr userDrawn="1"/>
        </p:nvSpPr>
        <p:spPr>
          <a:xfrm>
            <a:off x="469816" y="5202221"/>
            <a:ext cx="3138172" cy="6431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marR="5080" indent="12700">
              <a:lnSpc>
                <a:spcPct val="100000"/>
              </a:lnSpc>
              <a:spcBef>
                <a:spcPts val="300"/>
              </a:spcBef>
              <a:defRPr sz="2100" spc="85">
                <a:solidFill>
                  <a:srgbClr val="252F35"/>
                </a:solidFill>
                <a:latin typeface="Lucida Sans Unicode"/>
                <a:ea typeface="Lucida Sans Unicode"/>
                <a:cs typeface="Lucida Sans Unicode"/>
                <a:sym typeface="Lucida Sans Unicode"/>
              </a:defRPr>
            </a:pPr>
            <a:r>
              <a:rPr dirty="0"/>
              <a:t>Decrease</a:t>
            </a:r>
            <a:r>
              <a:rPr spc="-114" dirty="0"/>
              <a:t> </a:t>
            </a:r>
            <a:r>
              <a:rPr spc="-5" dirty="0"/>
              <a:t>Complexities, </a:t>
            </a:r>
            <a:r>
              <a:rPr spc="-655" dirty="0"/>
              <a:t> </a:t>
            </a:r>
            <a:r>
              <a:rPr spc="0" dirty="0"/>
              <a:t>Deliver</a:t>
            </a:r>
            <a:r>
              <a:rPr spc="-110" dirty="0"/>
              <a:t> </a:t>
            </a:r>
            <a:r>
              <a:rPr spc="-25" dirty="0"/>
              <a:t>Results.</a:t>
            </a:r>
          </a:p>
        </p:txBody>
      </p:sp>
      <p:sp>
        <p:nvSpPr>
          <p:cNvPr id="10" name="object 4">
            <a:extLst>
              <a:ext uri="{FF2B5EF4-FFF2-40B4-BE49-F238E27FC236}">
                <a16:creationId xmlns:a16="http://schemas.microsoft.com/office/drawing/2014/main" id="{B3D165BB-366E-FF38-B8DA-3AF941C1841F}"/>
              </a:ext>
            </a:extLst>
          </p:cNvPr>
          <p:cNvSpPr/>
          <p:nvPr userDrawn="1"/>
        </p:nvSpPr>
        <p:spPr>
          <a:xfrm>
            <a:off x="422648" y="1583383"/>
            <a:ext cx="94336" cy="485129"/>
          </a:xfrm>
          <a:prstGeom prst="rect">
            <a:avLst/>
          </a:prstGeom>
          <a:solidFill>
            <a:srgbClr val="E88C24"/>
          </a:solidFill>
          <a:ln w="12700">
            <a:miter lim="400000"/>
          </a:ln>
        </p:spPr>
        <p:txBody>
          <a:bodyPr lIns="45719" rIns="45719"/>
          <a:lstStyle/>
          <a:p>
            <a:endParaRPr dirty="0"/>
          </a:p>
        </p:txBody>
      </p:sp>
      <p:sp>
        <p:nvSpPr>
          <p:cNvPr id="11" name="object 10">
            <a:extLst>
              <a:ext uri="{FF2B5EF4-FFF2-40B4-BE49-F238E27FC236}">
                <a16:creationId xmlns:a16="http://schemas.microsoft.com/office/drawing/2014/main" id="{8B820B61-2594-56BE-784C-A8565846E223}"/>
              </a:ext>
            </a:extLst>
          </p:cNvPr>
          <p:cNvSpPr txBox="1"/>
          <p:nvPr userDrawn="1"/>
        </p:nvSpPr>
        <p:spPr>
          <a:xfrm>
            <a:off x="267380" y="6500509"/>
            <a:ext cx="2684147" cy="254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indent="12700">
              <a:spcBef>
                <a:spcPts val="100"/>
              </a:spcBef>
              <a:defRPr sz="1300" spc="215">
                <a:solidFill>
                  <a:srgbClr val="3C474C"/>
                </a:solidFill>
                <a:latin typeface="Lucida Sans Unicode"/>
                <a:ea typeface="Lucida Sans Unicode"/>
                <a:cs typeface="Lucida Sans Unicode"/>
                <a:sym typeface="Lucida Sans Unicode"/>
              </a:defRPr>
            </a:pPr>
            <a:r>
              <a:rPr dirty="0"/>
              <a:t>@</a:t>
            </a:r>
            <a:r>
              <a:rPr spc="-65" dirty="0"/>
              <a:t> </a:t>
            </a:r>
            <a:r>
              <a:rPr spc="-50" dirty="0"/>
              <a:t>2023</a:t>
            </a:r>
            <a:r>
              <a:rPr spc="-65" dirty="0"/>
              <a:t> </a:t>
            </a:r>
            <a:r>
              <a:rPr spc="60" dirty="0"/>
              <a:t>Dynamic</a:t>
            </a:r>
            <a:r>
              <a:rPr spc="-65" dirty="0"/>
              <a:t> </a:t>
            </a:r>
            <a:r>
              <a:rPr spc="40" dirty="0"/>
              <a:t>Communities</a:t>
            </a:r>
          </a:p>
        </p:txBody>
      </p:sp>
      <p:sp>
        <p:nvSpPr>
          <p:cNvPr id="14" name="Picture Placeholder 13">
            <a:extLst>
              <a:ext uri="{FF2B5EF4-FFF2-40B4-BE49-F238E27FC236}">
                <a16:creationId xmlns:a16="http://schemas.microsoft.com/office/drawing/2014/main" id="{4DCDF2B9-72C1-AA03-FF96-F56D0921C292}"/>
              </a:ext>
            </a:extLst>
          </p:cNvPr>
          <p:cNvSpPr>
            <a:spLocks noGrp="1"/>
          </p:cNvSpPr>
          <p:nvPr>
            <p:ph type="pic" sz="quarter" idx="11" hasCustomPrompt="1"/>
          </p:nvPr>
        </p:nvSpPr>
        <p:spPr>
          <a:xfrm>
            <a:off x="7972857" y="1583383"/>
            <a:ext cx="2743200" cy="2743200"/>
          </a:xfrm>
          <a:prstGeom prst="ellipse">
            <a:avLst/>
          </a:prstGeom>
          <a:solidFill>
            <a:srgbClr val="A6ACB7"/>
          </a:solidFill>
          <a:ln w="63500">
            <a:solidFill>
              <a:srgbClr val="FF9300"/>
            </a:solidFill>
          </a:ln>
        </p:spPr>
        <p:txBody>
          <a:bodyPr/>
          <a:lstStyle>
            <a:lvl1pPr algn="ctr">
              <a:defRPr/>
            </a:lvl1pPr>
          </a:lstStyle>
          <a:p>
            <a:r>
              <a:rPr lang="en-US" dirty="0"/>
              <a:t>headshot</a:t>
            </a:r>
          </a:p>
        </p:txBody>
      </p:sp>
      <p:sp>
        <p:nvSpPr>
          <p:cNvPr id="16" name="Text Placeholder 15">
            <a:extLst>
              <a:ext uri="{FF2B5EF4-FFF2-40B4-BE49-F238E27FC236}">
                <a16:creationId xmlns:a16="http://schemas.microsoft.com/office/drawing/2014/main" id="{8E937562-ECCA-ACB9-CB06-66F1C251F012}"/>
              </a:ext>
            </a:extLst>
          </p:cNvPr>
          <p:cNvSpPr>
            <a:spLocks noGrp="1"/>
          </p:cNvSpPr>
          <p:nvPr>
            <p:ph type="body" sz="quarter" idx="12" hasCustomPrompt="1"/>
          </p:nvPr>
        </p:nvSpPr>
        <p:spPr>
          <a:xfrm>
            <a:off x="7679169" y="4471630"/>
            <a:ext cx="3330575" cy="620712"/>
          </a:xfrm>
        </p:spPr>
        <p:txBody>
          <a:bodyPr/>
          <a:lstStyle>
            <a:lvl1pPr algn="ctr">
              <a:defRPr>
                <a:solidFill>
                  <a:schemeClr val="bg1"/>
                </a:solidFill>
              </a:defRPr>
            </a:lvl1pPr>
          </a:lstStyle>
          <a:p>
            <a:pPr lvl="0"/>
            <a:r>
              <a:rPr lang="en-US" dirty="0"/>
              <a:t>Name, Title, Company</a:t>
            </a:r>
          </a:p>
        </p:txBody>
      </p:sp>
      <p:sp>
        <p:nvSpPr>
          <p:cNvPr id="12" name="object 10">
            <a:extLst>
              <a:ext uri="{FF2B5EF4-FFF2-40B4-BE49-F238E27FC236}">
                <a16:creationId xmlns:a16="http://schemas.microsoft.com/office/drawing/2014/main" id="{BBA2775B-E747-6118-AB1A-151B2B26821D}"/>
              </a:ext>
            </a:extLst>
          </p:cNvPr>
          <p:cNvSpPr txBox="1"/>
          <p:nvPr userDrawn="1"/>
        </p:nvSpPr>
        <p:spPr>
          <a:xfrm>
            <a:off x="7162800" y="6501384"/>
            <a:ext cx="4909929" cy="2000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spAutoFit/>
          </a:bodyPr>
          <a:lstStyle/>
          <a:p>
            <a:pPr indent="12700" algn="r">
              <a:spcBef>
                <a:spcPts val="100"/>
              </a:spcBef>
              <a:defRPr sz="1300" spc="215">
                <a:solidFill>
                  <a:srgbClr val="3C474C"/>
                </a:solidFill>
                <a:latin typeface="Lucida Sans Unicode"/>
                <a:ea typeface="Lucida Sans Unicode"/>
                <a:cs typeface="Lucida Sans Unicode"/>
                <a:sym typeface="Lucida Sans Unicode"/>
              </a:defRPr>
            </a:pPr>
            <a:r>
              <a:rPr lang="en-US" dirty="0">
                <a:solidFill>
                  <a:schemeClr val="bg1"/>
                </a:solidFill>
              </a:rPr>
              <a:t>summitna.com | dynamicscommunities.com</a:t>
            </a:r>
            <a:endParaRPr spc="40" dirty="0">
              <a:solidFill>
                <a:schemeClr val="bg1"/>
              </a:solidFill>
            </a:endParaRPr>
          </a:p>
        </p:txBody>
      </p:sp>
    </p:spTree>
    <p:extLst>
      <p:ext uri="{BB962C8B-B14F-4D97-AF65-F5344CB8AC3E}">
        <p14:creationId xmlns:p14="http://schemas.microsoft.com/office/powerpoint/2010/main" val="394952427"/>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2 Speakers">
    <p:spTree>
      <p:nvGrpSpPr>
        <p:cNvPr id="1" name=""/>
        <p:cNvGrpSpPr/>
        <p:nvPr/>
      </p:nvGrpSpPr>
      <p:grpSpPr>
        <a:xfrm>
          <a:off x="0" y="0"/>
          <a:ext cx="0" cy="0"/>
          <a:chOff x="0" y="0"/>
          <a:chExt cx="0" cy="0"/>
        </a:xfrm>
      </p:grpSpPr>
      <p:pic>
        <p:nvPicPr>
          <p:cNvPr id="47" name="Image" descr="Image"/>
          <p:cNvPicPr>
            <a:picLocks noChangeAspect="1"/>
          </p:cNvPicPr>
          <p:nvPr/>
        </p:nvPicPr>
        <p:blipFill>
          <a:blip r:embed="rId2"/>
          <a:stretch>
            <a:fillRect/>
          </a:stretch>
        </p:blipFill>
        <p:spPr>
          <a:xfrm>
            <a:off x="-12383" y="0"/>
            <a:ext cx="12216766" cy="6858000"/>
          </a:xfrm>
          <a:prstGeom prst="rect">
            <a:avLst/>
          </a:prstGeom>
          <a:ln w="12700">
            <a:miter lim="400000"/>
          </a:ln>
        </p:spPr>
      </p:pic>
      <p:pic>
        <p:nvPicPr>
          <p:cNvPr id="49" name="bg object 17" descr="bg object 17"/>
          <p:cNvPicPr>
            <a:picLocks noChangeAspect="1"/>
          </p:cNvPicPr>
          <p:nvPr/>
        </p:nvPicPr>
        <p:blipFill>
          <a:blip r:embed="rId3"/>
          <a:stretch>
            <a:fillRect/>
          </a:stretch>
        </p:blipFill>
        <p:spPr>
          <a:xfrm>
            <a:off x="8692222" y="0"/>
            <a:ext cx="3499778" cy="6858000"/>
          </a:xfrm>
          <a:prstGeom prst="rect">
            <a:avLst/>
          </a:prstGeom>
          <a:ln w="12700">
            <a:miter lim="400000"/>
          </a:ln>
        </p:spPr>
      </p:pic>
      <p:sp>
        <p:nvSpPr>
          <p:cNvPr id="50" name="bg object 18"/>
          <p:cNvSpPr/>
          <p:nvPr/>
        </p:nvSpPr>
        <p:spPr>
          <a:xfrm>
            <a:off x="8509296" y="0"/>
            <a:ext cx="3132049" cy="68580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183" y="0"/>
                </a:lnTo>
                <a:lnTo>
                  <a:pt x="9602" y="12482"/>
                </a:lnTo>
                <a:lnTo>
                  <a:pt x="8629" y="12382"/>
                </a:lnTo>
                <a:lnTo>
                  <a:pt x="0" y="21600"/>
                </a:lnTo>
                <a:lnTo>
                  <a:pt x="1628" y="21600"/>
                </a:lnTo>
                <a:lnTo>
                  <a:pt x="21600" y="0"/>
                </a:lnTo>
                <a:close/>
              </a:path>
            </a:pathLst>
          </a:custGeom>
          <a:solidFill>
            <a:srgbClr val="E88C24"/>
          </a:solidFill>
          <a:ln w="12700">
            <a:miter lim="400000"/>
          </a:ln>
        </p:spPr>
        <p:txBody>
          <a:bodyPr lIns="45719" rIns="45719"/>
          <a:lstStyle/>
          <a:p>
            <a:endParaRPr dirty="0"/>
          </a:p>
        </p:txBody>
      </p:sp>
      <p:sp>
        <p:nvSpPr>
          <p:cNvPr id="2" name="object 4">
            <a:extLst>
              <a:ext uri="{FF2B5EF4-FFF2-40B4-BE49-F238E27FC236}">
                <a16:creationId xmlns:a16="http://schemas.microsoft.com/office/drawing/2014/main" id="{0B28C195-13A6-C9A0-D65F-4B15E26DBBAE}"/>
              </a:ext>
            </a:extLst>
          </p:cNvPr>
          <p:cNvSpPr/>
          <p:nvPr userDrawn="1"/>
        </p:nvSpPr>
        <p:spPr>
          <a:xfrm>
            <a:off x="569480" y="730617"/>
            <a:ext cx="94336" cy="485128"/>
          </a:xfrm>
          <a:prstGeom prst="rect">
            <a:avLst/>
          </a:prstGeom>
          <a:solidFill>
            <a:srgbClr val="E88C24"/>
          </a:solidFill>
          <a:ln w="12700" cap="flat">
            <a:noFill/>
            <a:miter lim="400000"/>
          </a:ln>
          <a:effectLst/>
        </p:spPr>
        <p:txBody>
          <a:bodyPr wrap="square" lIns="45719" tIns="45719" rIns="45719" bIns="45719" numCol="1" anchor="t">
            <a:noAutofit/>
          </a:bodyPr>
          <a:lstStyle/>
          <a:p>
            <a:endParaRPr dirty="0"/>
          </a:p>
        </p:txBody>
      </p:sp>
      <p:sp>
        <p:nvSpPr>
          <p:cNvPr id="3" name="TextBox 2">
            <a:extLst>
              <a:ext uri="{FF2B5EF4-FFF2-40B4-BE49-F238E27FC236}">
                <a16:creationId xmlns:a16="http://schemas.microsoft.com/office/drawing/2014/main" id="{1929FF92-AF0F-BD1E-08DB-3F4D3757DA18}"/>
              </a:ext>
            </a:extLst>
          </p:cNvPr>
          <p:cNvSpPr txBox="1"/>
          <p:nvPr userDrawn="1"/>
        </p:nvSpPr>
        <p:spPr>
          <a:xfrm>
            <a:off x="824948" y="648095"/>
            <a:ext cx="3926401" cy="769439"/>
          </a:xfrm>
          <a:prstGeom prst="rect">
            <a:avLst/>
          </a:prstGeom>
          <a:ln w="12700">
            <a:miter lim="400000"/>
          </a:ln>
        </p:spPr>
        <p:txBody>
          <a:bodyPr lIns="0" tIns="0" rIns="0" bIns="0">
            <a:normAutofit/>
          </a:bodyPr>
          <a:lstStyle>
            <a:lvl1pPr>
              <a:defRPr sz="4400" b="1">
                <a:solidFill>
                  <a:srgbClr val="273472"/>
                </a:solidFill>
                <a:latin typeface="Verdana"/>
                <a:ea typeface="Verdana"/>
                <a:cs typeface="Verdana"/>
                <a:sym typeface="Verdana"/>
              </a:defRPr>
            </a:lvl1pPr>
            <a:lvl2pPr>
              <a:defRPr sz="4400" b="1">
                <a:solidFill>
                  <a:srgbClr val="273472"/>
                </a:solidFill>
                <a:latin typeface="Verdana"/>
                <a:ea typeface="Verdana"/>
                <a:cs typeface="Verdana"/>
                <a:sym typeface="Verdana"/>
              </a:defRPr>
            </a:lvl2pPr>
            <a:lvl3pPr>
              <a:defRPr sz="4400" b="1">
                <a:solidFill>
                  <a:srgbClr val="273472"/>
                </a:solidFill>
                <a:latin typeface="Verdana"/>
                <a:ea typeface="Verdana"/>
                <a:cs typeface="Verdana"/>
                <a:sym typeface="Verdana"/>
              </a:defRPr>
            </a:lvl3pPr>
            <a:lvl4pPr>
              <a:defRPr sz="4400" b="1">
                <a:solidFill>
                  <a:srgbClr val="273472"/>
                </a:solidFill>
                <a:latin typeface="Verdana"/>
                <a:ea typeface="Verdana"/>
                <a:cs typeface="Verdana"/>
                <a:sym typeface="Verdana"/>
              </a:defRPr>
            </a:lvl4pPr>
            <a:lvl5pPr>
              <a:defRPr sz="4400" b="1">
                <a:solidFill>
                  <a:srgbClr val="273472"/>
                </a:solidFill>
                <a:latin typeface="Verdana"/>
                <a:ea typeface="Verdana"/>
                <a:cs typeface="Verdana"/>
                <a:sym typeface="Verdana"/>
              </a:defRPr>
            </a:lvl5pPr>
            <a:lvl6pPr>
              <a:defRPr sz="4400" b="1">
                <a:solidFill>
                  <a:srgbClr val="273472"/>
                </a:solidFill>
                <a:latin typeface="Verdana"/>
                <a:ea typeface="Verdana"/>
                <a:cs typeface="Verdana"/>
                <a:sym typeface="Verdana"/>
              </a:defRPr>
            </a:lvl6pPr>
            <a:lvl7pPr>
              <a:defRPr sz="4400" b="1">
                <a:solidFill>
                  <a:srgbClr val="273472"/>
                </a:solidFill>
                <a:latin typeface="Verdana"/>
                <a:ea typeface="Verdana"/>
                <a:cs typeface="Verdana"/>
                <a:sym typeface="Verdana"/>
              </a:defRPr>
            </a:lvl7pPr>
            <a:lvl8pPr>
              <a:defRPr sz="4400" b="1">
                <a:solidFill>
                  <a:srgbClr val="273472"/>
                </a:solidFill>
                <a:latin typeface="Verdana"/>
                <a:ea typeface="Verdana"/>
                <a:cs typeface="Verdana"/>
                <a:sym typeface="Verdana"/>
              </a:defRPr>
            </a:lvl8pPr>
            <a:lvl9pPr>
              <a:defRPr sz="4400" b="1">
                <a:solidFill>
                  <a:srgbClr val="273472"/>
                </a:solidFill>
                <a:latin typeface="Verdana"/>
                <a:ea typeface="Verdana"/>
                <a:cs typeface="Verdana"/>
                <a:sym typeface="Verdana"/>
              </a:defRPr>
            </a:lvl9pPr>
          </a:lstStyle>
          <a:p>
            <a:pPr lvl="0"/>
            <a:r>
              <a:rPr lang="en-US" sz="4000" dirty="0">
                <a:sym typeface="Calibri"/>
              </a:rPr>
              <a:t>Speakers</a:t>
            </a:r>
          </a:p>
        </p:txBody>
      </p:sp>
      <p:sp>
        <p:nvSpPr>
          <p:cNvPr id="4" name="Picture Placeholder 13">
            <a:extLst>
              <a:ext uri="{FF2B5EF4-FFF2-40B4-BE49-F238E27FC236}">
                <a16:creationId xmlns:a16="http://schemas.microsoft.com/office/drawing/2014/main" id="{A611E3E8-9C82-3A94-5AF8-DE0EEC49219F}"/>
              </a:ext>
            </a:extLst>
          </p:cNvPr>
          <p:cNvSpPr>
            <a:spLocks noGrp="1"/>
          </p:cNvSpPr>
          <p:nvPr>
            <p:ph type="pic" sz="quarter" idx="11" hasCustomPrompt="1"/>
          </p:nvPr>
        </p:nvSpPr>
        <p:spPr>
          <a:xfrm>
            <a:off x="550655" y="1600200"/>
            <a:ext cx="1828800" cy="1828800"/>
          </a:xfrm>
          <a:prstGeom prst="ellipse">
            <a:avLst/>
          </a:prstGeom>
          <a:solidFill>
            <a:srgbClr val="A6ACB7"/>
          </a:solidFill>
          <a:ln w="63500">
            <a:solidFill>
              <a:srgbClr val="FF9300"/>
            </a:solidFill>
          </a:ln>
        </p:spPr>
        <p:txBody>
          <a:bodyPr/>
          <a:lstStyle>
            <a:lvl1pPr algn="ctr">
              <a:defRPr/>
            </a:lvl1pPr>
          </a:lstStyle>
          <a:p>
            <a:r>
              <a:rPr lang="en-US" dirty="0"/>
              <a:t>headshot</a:t>
            </a:r>
          </a:p>
        </p:txBody>
      </p:sp>
      <p:sp>
        <p:nvSpPr>
          <p:cNvPr id="6" name="Picture Placeholder 13">
            <a:extLst>
              <a:ext uri="{FF2B5EF4-FFF2-40B4-BE49-F238E27FC236}">
                <a16:creationId xmlns:a16="http://schemas.microsoft.com/office/drawing/2014/main" id="{D59FEECC-FD0F-27C0-892D-391D635CF27A}"/>
              </a:ext>
            </a:extLst>
          </p:cNvPr>
          <p:cNvSpPr>
            <a:spLocks noGrp="1"/>
          </p:cNvSpPr>
          <p:nvPr>
            <p:ph type="pic" sz="quarter" idx="13" hasCustomPrompt="1"/>
          </p:nvPr>
        </p:nvSpPr>
        <p:spPr>
          <a:xfrm>
            <a:off x="550655" y="4050354"/>
            <a:ext cx="1828800" cy="1828800"/>
          </a:xfrm>
          <a:prstGeom prst="ellipse">
            <a:avLst/>
          </a:prstGeom>
          <a:solidFill>
            <a:srgbClr val="A6ACB7"/>
          </a:solidFill>
          <a:ln w="63500">
            <a:solidFill>
              <a:srgbClr val="FF9300"/>
            </a:solidFill>
          </a:ln>
        </p:spPr>
        <p:txBody>
          <a:bodyPr/>
          <a:lstStyle>
            <a:lvl1pPr algn="ctr">
              <a:defRPr/>
            </a:lvl1pPr>
          </a:lstStyle>
          <a:p>
            <a:r>
              <a:rPr lang="en-US" dirty="0"/>
              <a:t>headshot</a:t>
            </a:r>
          </a:p>
        </p:txBody>
      </p:sp>
      <p:sp>
        <p:nvSpPr>
          <p:cNvPr id="10" name="Text Placeholder 9">
            <a:extLst>
              <a:ext uri="{FF2B5EF4-FFF2-40B4-BE49-F238E27FC236}">
                <a16:creationId xmlns:a16="http://schemas.microsoft.com/office/drawing/2014/main" id="{8882C320-4955-A70C-46A3-AC36AD81F0D1}"/>
              </a:ext>
            </a:extLst>
          </p:cNvPr>
          <p:cNvSpPr>
            <a:spLocks noGrp="1"/>
          </p:cNvSpPr>
          <p:nvPr>
            <p:ph type="body" sz="quarter" idx="15" hasCustomPrompt="1"/>
          </p:nvPr>
        </p:nvSpPr>
        <p:spPr>
          <a:xfrm>
            <a:off x="2544762" y="1600200"/>
            <a:ext cx="5486400" cy="1828800"/>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Name, Title, Company</a:t>
            </a:r>
          </a:p>
        </p:txBody>
      </p:sp>
      <p:sp>
        <p:nvSpPr>
          <p:cNvPr id="11" name="Text Placeholder 9">
            <a:extLst>
              <a:ext uri="{FF2B5EF4-FFF2-40B4-BE49-F238E27FC236}">
                <a16:creationId xmlns:a16="http://schemas.microsoft.com/office/drawing/2014/main" id="{AA81035F-BFB1-2B4A-D37D-07EA122D7D0D}"/>
              </a:ext>
            </a:extLst>
          </p:cNvPr>
          <p:cNvSpPr>
            <a:spLocks noGrp="1"/>
          </p:cNvSpPr>
          <p:nvPr>
            <p:ph type="body" sz="quarter" idx="16" hasCustomPrompt="1"/>
          </p:nvPr>
        </p:nvSpPr>
        <p:spPr>
          <a:xfrm>
            <a:off x="2569924" y="4079889"/>
            <a:ext cx="5486400" cy="1828800"/>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Name, Title, Company</a:t>
            </a:r>
          </a:p>
        </p:txBody>
      </p:sp>
      <p:pic>
        <p:nvPicPr>
          <p:cNvPr id="14" name="object 8" descr="object 8">
            <a:extLst>
              <a:ext uri="{FF2B5EF4-FFF2-40B4-BE49-F238E27FC236}">
                <a16:creationId xmlns:a16="http://schemas.microsoft.com/office/drawing/2014/main" id="{89F0D09D-64FB-6535-510F-E5FE003D6AA6}"/>
              </a:ext>
            </a:extLst>
          </p:cNvPr>
          <p:cNvPicPr>
            <a:picLocks noChangeAspect="1"/>
          </p:cNvPicPr>
          <p:nvPr userDrawn="1"/>
        </p:nvPicPr>
        <p:blipFill>
          <a:blip r:embed="rId4"/>
          <a:stretch>
            <a:fillRect/>
          </a:stretch>
        </p:blipFill>
        <p:spPr>
          <a:xfrm>
            <a:off x="9189720" y="5577840"/>
            <a:ext cx="3004402" cy="1088213"/>
          </a:xfrm>
          <a:prstGeom prst="rect">
            <a:avLst/>
          </a:prstGeom>
          <a:ln w="12700" cap="flat">
            <a:noFill/>
            <a:miter lim="400000"/>
          </a:ln>
          <a:effectLst/>
        </p:spPr>
      </p:pic>
      <p:sp>
        <p:nvSpPr>
          <p:cNvPr id="15" name="object 10">
            <a:extLst>
              <a:ext uri="{FF2B5EF4-FFF2-40B4-BE49-F238E27FC236}">
                <a16:creationId xmlns:a16="http://schemas.microsoft.com/office/drawing/2014/main" id="{28136842-CD0A-1D81-A51A-FEBC7142305E}"/>
              </a:ext>
            </a:extLst>
          </p:cNvPr>
          <p:cNvSpPr txBox="1"/>
          <p:nvPr userDrawn="1"/>
        </p:nvSpPr>
        <p:spPr>
          <a:xfrm>
            <a:off x="267380" y="6500509"/>
            <a:ext cx="5005660" cy="2000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indent="12700">
              <a:spcBef>
                <a:spcPts val="100"/>
              </a:spcBef>
              <a:defRPr sz="1300" spc="215">
                <a:solidFill>
                  <a:srgbClr val="3C474C"/>
                </a:solidFill>
                <a:latin typeface="Lucida Sans Unicode"/>
                <a:ea typeface="Lucida Sans Unicode"/>
                <a:cs typeface="Lucida Sans Unicode"/>
                <a:sym typeface="Lucida Sans Unicode"/>
              </a:defRPr>
            </a:pPr>
            <a:r>
              <a:rPr dirty="0"/>
              <a:t>@</a:t>
            </a:r>
            <a:r>
              <a:rPr spc="-65" dirty="0"/>
              <a:t> </a:t>
            </a:r>
            <a:r>
              <a:rPr spc="-50" dirty="0"/>
              <a:t>2023</a:t>
            </a:r>
            <a:r>
              <a:rPr spc="-65" dirty="0"/>
              <a:t> </a:t>
            </a:r>
            <a:r>
              <a:rPr spc="60" dirty="0"/>
              <a:t>Dynamic</a:t>
            </a:r>
            <a:r>
              <a:rPr spc="-65" dirty="0"/>
              <a:t> </a:t>
            </a:r>
            <a:r>
              <a:rPr spc="40" dirty="0"/>
              <a:t>Communities</a:t>
            </a:r>
            <a:r>
              <a:rPr lang="en-US" spc="40" dirty="0"/>
              <a:t> | “For Users, By Users”</a:t>
            </a:r>
            <a:endParaRPr spc="40" dirty="0"/>
          </a:p>
        </p:txBody>
      </p:sp>
    </p:spTree>
    <p:extLst>
      <p:ext uri="{BB962C8B-B14F-4D97-AF65-F5344CB8AC3E}">
        <p14:creationId xmlns:p14="http://schemas.microsoft.com/office/powerpoint/2010/main" val="1731869111"/>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Multiple Speakers">
    <p:spTree>
      <p:nvGrpSpPr>
        <p:cNvPr id="1" name=""/>
        <p:cNvGrpSpPr/>
        <p:nvPr/>
      </p:nvGrpSpPr>
      <p:grpSpPr>
        <a:xfrm>
          <a:off x="0" y="0"/>
          <a:ext cx="0" cy="0"/>
          <a:chOff x="0" y="0"/>
          <a:chExt cx="0" cy="0"/>
        </a:xfrm>
      </p:grpSpPr>
      <p:pic>
        <p:nvPicPr>
          <p:cNvPr id="47" name="Image" descr="Image"/>
          <p:cNvPicPr>
            <a:picLocks noChangeAspect="1"/>
          </p:cNvPicPr>
          <p:nvPr/>
        </p:nvPicPr>
        <p:blipFill>
          <a:blip r:embed="rId2"/>
          <a:stretch>
            <a:fillRect/>
          </a:stretch>
        </p:blipFill>
        <p:spPr>
          <a:xfrm>
            <a:off x="-12383" y="0"/>
            <a:ext cx="12216766" cy="6858000"/>
          </a:xfrm>
          <a:prstGeom prst="rect">
            <a:avLst/>
          </a:prstGeom>
          <a:ln w="12700">
            <a:miter lim="400000"/>
          </a:ln>
        </p:spPr>
      </p:pic>
      <p:pic>
        <p:nvPicPr>
          <p:cNvPr id="49" name="bg object 17" descr="bg object 17"/>
          <p:cNvPicPr>
            <a:picLocks noChangeAspect="1"/>
          </p:cNvPicPr>
          <p:nvPr/>
        </p:nvPicPr>
        <p:blipFill>
          <a:blip r:embed="rId3"/>
          <a:stretch>
            <a:fillRect/>
          </a:stretch>
        </p:blipFill>
        <p:spPr>
          <a:xfrm>
            <a:off x="8692222" y="0"/>
            <a:ext cx="3499778" cy="6858000"/>
          </a:xfrm>
          <a:prstGeom prst="rect">
            <a:avLst/>
          </a:prstGeom>
          <a:ln w="12700">
            <a:miter lim="400000"/>
          </a:ln>
        </p:spPr>
      </p:pic>
      <p:sp>
        <p:nvSpPr>
          <p:cNvPr id="50" name="bg object 18"/>
          <p:cNvSpPr/>
          <p:nvPr/>
        </p:nvSpPr>
        <p:spPr>
          <a:xfrm>
            <a:off x="8509296" y="0"/>
            <a:ext cx="3132049" cy="68580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183" y="0"/>
                </a:lnTo>
                <a:lnTo>
                  <a:pt x="9602" y="12482"/>
                </a:lnTo>
                <a:lnTo>
                  <a:pt x="8629" y="12382"/>
                </a:lnTo>
                <a:lnTo>
                  <a:pt x="0" y="21600"/>
                </a:lnTo>
                <a:lnTo>
                  <a:pt x="1628" y="21600"/>
                </a:lnTo>
                <a:lnTo>
                  <a:pt x="21600" y="0"/>
                </a:lnTo>
                <a:close/>
              </a:path>
            </a:pathLst>
          </a:custGeom>
          <a:solidFill>
            <a:srgbClr val="E88C24"/>
          </a:solidFill>
          <a:ln w="12700">
            <a:miter lim="400000"/>
          </a:ln>
        </p:spPr>
        <p:txBody>
          <a:bodyPr lIns="45719" rIns="45719"/>
          <a:lstStyle/>
          <a:p>
            <a:endParaRPr dirty="0"/>
          </a:p>
        </p:txBody>
      </p:sp>
      <p:sp>
        <p:nvSpPr>
          <p:cNvPr id="2" name="object 4">
            <a:extLst>
              <a:ext uri="{FF2B5EF4-FFF2-40B4-BE49-F238E27FC236}">
                <a16:creationId xmlns:a16="http://schemas.microsoft.com/office/drawing/2014/main" id="{0B28C195-13A6-C9A0-D65F-4B15E26DBBAE}"/>
              </a:ext>
            </a:extLst>
          </p:cNvPr>
          <p:cNvSpPr/>
          <p:nvPr userDrawn="1"/>
        </p:nvSpPr>
        <p:spPr>
          <a:xfrm>
            <a:off x="569480" y="730617"/>
            <a:ext cx="94336" cy="485128"/>
          </a:xfrm>
          <a:prstGeom prst="rect">
            <a:avLst/>
          </a:prstGeom>
          <a:solidFill>
            <a:srgbClr val="E88C24"/>
          </a:solidFill>
          <a:ln w="12700" cap="flat">
            <a:noFill/>
            <a:miter lim="400000"/>
          </a:ln>
          <a:effectLst/>
        </p:spPr>
        <p:txBody>
          <a:bodyPr wrap="square" lIns="45719" tIns="45719" rIns="45719" bIns="45719" numCol="1" anchor="t">
            <a:noAutofit/>
          </a:bodyPr>
          <a:lstStyle/>
          <a:p>
            <a:endParaRPr dirty="0"/>
          </a:p>
        </p:txBody>
      </p:sp>
      <p:sp>
        <p:nvSpPr>
          <p:cNvPr id="3" name="TextBox 2">
            <a:extLst>
              <a:ext uri="{FF2B5EF4-FFF2-40B4-BE49-F238E27FC236}">
                <a16:creationId xmlns:a16="http://schemas.microsoft.com/office/drawing/2014/main" id="{1929FF92-AF0F-BD1E-08DB-3F4D3757DA18}"/>
              </a:ext>
            </a:extLst>
          </p:cNvPr>
          <p:cNvSpPr txBox="1"/>
          <p:nvPr userDrawn="1"/>
        </p:nvSpPr>
        <p:spPr>
          <a:xfrm>
            <a:off x="824948" y="648095"/>
            <a:ext cx="3926401" cy="769439"/>
          </a:xfrm>
          <a:prstGeom prst="rect">
            <a:avLst/>
          </a:prstGeom>
          <a:ln w="12700">
            <a:miter lim="400000"/>
          </a:ln>
        </p:spPr>
        <p:txBody>
          <a:bodyPr lIns="0" tIns="0" rIns="0" bIns="0">
            <a:normAutofit/>
          </a:bodyPr>
          <a:lstStyle>
            <a:lvl1pPr>
              <a:defRPr sz="4400" b="1">
                <a:solidFill>
                  <a:srgbClr val="273472"/>
                </a:solidFill>
                <a:latin typeface="Verdana"/>
                <a:ea typeface="Verdana"/>
                <a:cs typeface="Verdana"/>
                <a:sym typeface="Verdana"/>
              </a:defRPr>
            </a:lvl1pPr>
            <a:lvl2pPr>
              <a:defRPr sz="4400" b="1">
                <a:solidFill>
                  <a:srgbClr val="273472"/>
                </a:solidFill>
                <a:latin typeface="Verdana"/>
                <a:ea typeface="Verdana"/>
                <a:cs typeface="Verdana"/>
                <a:sym typeface="Verdana"/>
              </a:defRPr>
            </a:lvl2pPr>
            <a:lvl3pPr>
              <a:defRPr sz="4400" b="1">
                <a:solidFill>
                  <a:srgbClr val="273472"/>
                </a:solidFill>
                <a:latin typeface="Verdana"/>
                <a:ea typeface="Verdana"/>
                <a:cs typeface="Verdana"/>
                <a:sym typeface="Verdana"/>
              </a:defRPr>
            </a:lvl3pPr>
            <a:lvl4pPr>
              <a:defRPr sz="4400" b="1">
                <a:solidFill>
                  <a:srgbClr val="273472"/>
                </a:solidFill>
                <a:latin typeface="Verdana"/>
                <a:ea typeface="Verdana"/>
                <a:cs typeface="Verdana"/>
                <a:sym typeface="Verdana"/>
              </a:defRPr>
            </a:lvl4pPr>
            <a:lvl5pPr>
              <a:defRPr sz="4400" b="1">
                <a:solidFill>
                  <a:srgbClr val="273472"/>
                </a:solidFill>
                <a:latin typeface="Verdana"/>
                <a:ea typeface="Verdana"/>
                <a:cs typeface="Verdana"/>
                <a:sym typeface="Verdana"/>
              </a:defRPr>
            </a:lvl5pPr>
            <a:lvl6pPr>
              <a:defRPr sz="4400" b="1">
                <a:solidFill>
                  <a:srgbClr val="273472"/>
                </a:solidFill>
                <a:latin typeface="Verdana"/>
                <a:ea typeface="Verdana"/>
                <a:cs typeface="Verdana"/>
                <a:sym typeface="Verdana"/>
              </a:defRPr>
            </a:lvl6pPr>
            <a:lvl7pPr>
              <a:defRPr sz="4400" b="1">
                <a:solidFill>
                  <a:srgbClr val="273472"/>
                </a:solidFill>
                <a:latin typeface="Verdana"/>
                <a:ea typeface="Verdana"/>
                <a:cs typeface="Verdana"/>
                <a:sym typeface="Verdana"/>
              </a:defRPr>
            </a:lvl7pPr>
            <a:lvl8pPr>
              <a:defRPr sz="4400" b="1">
                <a:solidFill>
                  <a:srgbClr val="273472"/>
                </a:solidFill>
                <a:latin typeface="Verdana"/>
                <a:ea typeface="Verdana"/>
                <a:cs typeface="Verdana"/>
                <a:sym typeface="Verdana"/>
              </a:defRPr>
            </a:lvl8pPr>
            <a:lvl9pPr>
              <a:defRPr sz="4400" b="1">
                <a:solidFill>
                  <a:srgbClr val="273472"/>
                </a:solidFill>
                <a:latin typeface="Verdana"/>
                <a:ea typeface="Verdana"/>
                <a:cs typeface="Verdana"/>
                <a:sym typeface="Verdana"/>
              </a:defRPr>
            </a:lvl9pPr>
          </a:lstStyle>
          <a:p>
            <a:pPr lvl="0"/>
            <a:r>
              <a:rPr lang="en-US" sz="4000" dirty="0">
                <a:sym typeface="Calibri"/>
              </a:rPr>
              <a:t>Speakers</a:t>
            </a:r>
          </a:p>
        </p:txBody>
      </p:sp>
      <p:sp>
        <p:nvSpPr>
          <p:cNvPr id="4" name="Picture Placeholder 13">
            <a:extLst>
              <a:ext uri="{FF2B5EF4-FFF2-40B4-BE49-F238E27FC236}">
                <a16:creationId xmlns:a16="http://schemas.microsoft.com/office/drawing/2014/main" id="{A611E3E8-9C82-3A94-5AF8-DE0EEC49219F}"/>
              </a:ext>
            </a:extLst>
          </p:cNvPr>
          <p:cNvSpPr>
            <a:spLocks noGrp="1"/>
          </p:cNvSpPr>
          <p:nvPr>
            <p:ph type="pic" sz="quarter" idx="11" hasCustomPrompt="1"/>
          </p:nvPr>
        </p:nvSpPr>
        <p:spPr>
          <a:xfrm>
            <a:off x="550655" y="1600200"/>
            <a:ext cx="1828800" cy="1828800"/>
          </a:xfrm>
          <a:prstGeom prst="ellipse">
            <a:avLst/>
          </a:prstGeom>
          <a:solidFill>
            <a:srgbClr val="A6ACB7"/>
          </a:solidFill>
          <a:ln w="63500">
            <a:solidFill>
              <a:srgbClr val="FF9300"/>
            </a:solidFill>
          </a:ln>
        </p:spPr>
        <p:txBody>
          <a:bodyPr/>
          <a:lstStyle>
            <a:lvl1pPr algn="ctr">
              <a:defRPr/>
            </a:lvl1pPr>
          </a:lstStyle>
          <a:p>
            <a:r>
              <a:rPr lang="en-US" dirty="0"/>
              <a:t>headshot</a:t>
            </a:r>
          </a:p>
        </p:txBody>
      </p:sp>
      <p:sp>
        <p:nvSpPr>
          <p:cNvPr id="5" name="Picture Placeholder 13">
            <a:extLst>
              <a:ext uri="{FF2B5EF4-FFF2-40B4-BE49-F238E27FC236}">
                <a16:creationId xmlns:a16="http://schemas.microsoft.com/office/drawing/2014/main" id="{51F6DAED-041B-09B2-3CC8-48D14D53E1D3}"/>
              </a:ext>
            </a:extLst>
          </p:cNvPr>
          <p:cNvSpPr>
            <a:spLocks noGrp="1"/>
          </p:cNvSpPr>
          <p:nvPr>
            <p:ph type="pic" sz="quarter" idx="12" hasCustomPrompt="1"/>
          </p:nvPr>
        </p:nvSpPr>
        <p:spPr>
          <a:xfrm>
            <a:off x="550655" y="4107849"/>
            <a:ext cx="1828800" cy="1828800"/>
          </a:xfrm>
          <a:prstGeom prst="ellipse">
            <a:avLst/>
          </a:prstGeom>
          <a:solidFill>
            <a:srgbClr val="A6ACB7"/>
          </a:solidFill>
          <a:ln w="63500">
            <a:solidFill>
              <a:srgbClr val="FF9300"/>
            </a:solidFill>
          </a:ln>
        </p:spPr>
        <p:txBody>
          <a:bodyPr/>
          <a:lstStyle>
            <a:lvl1pPr algn="ctr">
              <a:defRPr/>
            </a:lvl1pPr>
          </a:lstStyle>
          <a:p>
            <a:r>
              <a:rPr lang="en-US" dirty="0"/>
              <a:t>headshot</a:t>
            </a:r>
          </a:p>
        </p:txBody>
      </p:sp>
      <p:sp>
        <p:nvSpPr>
          <p:cNvPr id="6" name="Picture Placeholder 13">
            <a:extLst>
              <a:ext uri="{FF2B5EF4-FFF2-40B4-BE49-F238E27FC236}">
                <a16:creationId xmlns:a16="http://schemas.microsoft.com/office/drawing/2014/main" id="{D59FEECC-FD0F-27C0-892D-391D635CF27A}"/>
              </a:ext>
            </a:extLst>
          </p:cNvPr>
          <p:cNvSpPr>
            <a:spLocks noGrp="1"/>
          </p:cNvSpPr>
          <p:nvPr>
            <p:ph type="pic" sz="quarter" idx="13" hasCustomPrompt="1"/>
          </p:nvPr>
        </p:nvSpPr>
        <p:spPr>
          <a:xfrm>
            <a:off x="4751349" y="1600200"/>
            <a:ext cx="1828800" cy="1828800"/>
          </a:xfrm>
          <a:prstGeom prst="ellipse">
            <a:avLst/>
          </a:prstGeom>
          <a:solidFill>
            <a:srgbClr val="A6ACB7"/>
          </a:solidFill>
          <a:ln w="63500">
            <a:solidFill>
              <a:srgbClr val="FF9300"/>
            </a:solidFill>
          </a:ln>
        </p:spPr>
        <p:txBody>
          <a:bodyPr/>
          <a:lstStyle>
            <a:lvl1pPr algn="ctr">
              <a:defRPr/>
            </a:lvl1pPr>
          </a:lstStyle>
          <a:p>
            <a:r>
              <a:rPr lang="en-US" dirty="0"/>
              <a:t>headshot</a:t>
            </a:r>
          </a:p>
        </p:txBody>
      </p:sp>
      <p:sp>
        <p:nvSpPr>
          <p:cNvPr id="7" name="Picture Placeholder 13">
            <a:extLst>
              <a:ext uri="{FF2B5EF4-FFF2-40B4-BE49-F238E27FC236}">
                <a16:creationId xmlns:a16="http://schemas.microsoft.com/office/drawing/2014/main" id="{D7F9CB0E-D8D7-269D-46FC-3FE3C0775BDB}"/>
              </a:ext>
            </a:extLst>
          </p:cNvPr>
          <p:cNvSpPr>
            <a:spLocks noGrp="1"/>
          </p:cNvSpPr>
          <p:nvPr>
            <p:ph type="pic" sz="quarter" idx="14" hasCustomPrompt="1"/>
          </p:nvPr>
        </p:nvSpPr>
        <p:spPr>
          <a:xfrm>
            <a:off x="4751349" y="4107849"/>
            <a:ext cx="1828800" cy="1828800"/>
          </a:xfrm>
          <a:prstGeom prst="ellipse">
            <a:avLst/>
          </a:prstGeom>
          <a:solidFill>
            <a:srgbClr val="A6ACB7"/>
          </a:solidFill>
          <a:ln w="63500">
            <a:solidFill>
              <a:srgbClr val="FF9300"/>
            </a:solidFill>
          </a:ln>
        </p:spPr>
        <p:txBody>
          <a:bodyPr/>
          <a:lstStyle>
            <a:lvl1pPr algn="ctr">
              <a:defRPr/>
            </a:lvl1pPr>
          </a:lstStyle>
          <a:p>
            <a:r>
              <a:rPr lang="en-US" dirty="0"/>
              <a:t>headshot</a:t>
            </a:r>
          </a:p>
        </p:txBody>
      </p:sp>
      <p:sp>
        <p:nvSpPr>
          <p:cNvPr id="10" name="Text Placeholder 9">
            <a:extLst>
              <a:ext uri="{FF2B5EF4-FFF2-40B4-BE49-F238E27FC236}">
                <a16:creationId xmlns:a16="http://schemas.microsoft.com/office/drawing/2014/main" id="{8882C320-4955-A70C-46A3-AC36AD81F0D1}"/>
              </a:ext>
            </a:extLst>
          </p:cNvPr>
          <p:cNvSpPr>
            <a:spLocks noGrp="1"/>
          </p:cNvSpPr>
          <p:nvPr>
            <p:ph type="body" sz="quarter" idx="15" hasCustomPrompt="1"/>
          </p:nvPr>
        </p:nvSpPr>
        <p:spPr>
          <a:xfrm>
            <a:off x="2544763" y="1600200"/>
            <a:ext cx="1941512" cy="1828800"/>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Name, Title, Company</a:t>
            </a:r>
          </a:p>
        </p:txBody>
      </p:sp>
      <p:sp>
        <p:nvSpPr>
          <p:cNvPr id="11" name="Text Placeholder 9">
            <a:extLst>
              <a:ext uri="{FF2B5EF4-FFF2-40B4-BE49-F238E27FC236}">
                <a16:creationId xmlns:a16="http://schemas.microsoft.com/office/drawing/2014/main" id="{AA81035F-BFB1-2B4A-D37D-07EA122D7D0D}"/>
              </a:ext>
            </a:extLst>
          </p:cNvPr>
          <p:cNvSpPr>
            <a:spLocks noGrp="1"/>
          </p:cNvSpPr>
          <p:nvPr>
            <p:ph type="body" sz="quarter" idx="16" hasCustomPrompt="1"/>
          </p:nvPr>
        </p:nvSpPr>
        <p:spPr>
          <a:xfrm>
            <a:off x="6845223" y="1600200"/>
            <a:ext cx="1941512" cy="1828800"/>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Name, Title, Company</a:t>
            </a:r>
          </a:p>
        </p:txBody>
      </p:sp>
      <p:sp>
        <p:nvSpPr>
          <p:cNvPr id="12" name="Text Placeholder 9">
            <a:extLst>
              <a:ext uri="{FF2B5EF4-FFF2-40B4-BE49-F238E27FC236}">
                <a16:creationId xmlns:a16="http://schemas.microsoft.com/office/drawing/2014/main" id="{CA8498CA-DC8E-DB42-C9DB-295CBC2AB205}"/>
              </a:ext>
            </a:extLst>
          </p:cNvPr>
          <p:cNvSpPr>
            <a:spLocks noGrp="1"/>
          </p:cNvSpPr>
          <p:nvPr>
            <p:ph type="body" sz="quarter" idx="17" hasCustomPrompt="1"/>
          </p:nvPr>
        </p:nvSpPr>
        <p:spPr>
          <a:xfrm>
            <a:off x="2544763" y="4107849"/>
            <a:ext cx="1941512" cy="1828800"/>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Name, Title, Company</a:t>
            </a:r>
          </a:p>
        </p:txBody>
      </p:sp>
      <p:sp>
        <p:nvSpPr>
          <p:cNvPr id="13" name="Text Placeholder 9">
            <a:extLst>
              <a:ext uri="{FF2B5EF4-FFF2-40B4-BE49-F238E27FC236}">
                <a16:creationId xmlns:a16="http://schemas.microsoft.com/office/drawing/2014/main" id="{6947CEC6-4DE0-3AD4-99B7-14156074EF56}"/>
              </a:ext>
            </a:extLst>
          </p:cNvPr>
          <p:cNvSpPr>
            <a:spLocks noGrp="1"/>
          </p:cNvSpPr>
          <p:nvPr>
            <p:ph type="body" sz="quarter" idx="18" hasCustomPrompt="1"/>
          </p:nvPr>
        </p:nvSpPr>
        <p:spPr>
          <a:xfrm>
            <a:off x="6845223" y="4107849"/>
            <a:ext cx="1941512" cy="1828800"/>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Name, Title, Company</a:t>
            </a:r>
          </a:p>
        </p:txBody>
      </p:sp>
      <p:pic>
        <p:nvPicPr>
          <p:cNvPr id="14" name="object 8" descr="object 8">
            <a:extLst>
              <a:ext uri="{FF2B5EF4-FFF2-40B4-BE49-F238E27FC236}">
                <a16:creationId xmlns:a16="http://schemas.microsoft.com/office/drawing/2014/main" id="{89F0D09D-64FB-6535-510F-E5FE003D6AA6}"/>
              </a:ext>
            </a:extLst>
          </p:cNvPr>
          <p:cNvPicPr>
            <a:picLocks noChangeAspect="1"/>
          </p:cNvPicPr>
          <p:nvPr userDrawn="1"/>
        </p:nvPicPr>
        <p:blipFill>
          <a:blip r:embed="rId4"/>
          <a:stretch>
            <a:fillRect/>
          </a:stretch>
        </p:blipFill>
        <p:spPr>
          <a:xfrm>
            <a:off x="9189720" y="5577840"/>
            <a:ext cx="3004402" cy="1088213"/>
          </a:xfrm>
          <a:prstGeom prst="rect">
            <a:avLst/>
          </a:prstGeom>
          <a:ln w="12700" cap="flat">
            <a:noFill/>
            <a:miter lim="400000"/>
          </a:ln>
          <a:effectLst/>
        </p:spPr>
      </p:pic>
      <p:sp>
        <p:nvSpPr>
          <p:cNvPr id="8" name="object 10">
            <a:extLst>
              <a:ext uri="{FF2B5EF4-FFF2-40B4-BE49-F238E27FC236}">
                <a16:creationId xmlns:a16="http://schemas.microsoft.com/office/drawing/2014/main" id="{883D3D1A-E758-CC96-8969-E4B73B1D44C5}"/>
              </a:ext>
            </a:extLst>
          </p:cNvPr>
          <p:cNvSpPr txBox="1"/>
          <p:nvPr userDrawn="1"/>
        </p:nvSpPr>
        <p:spPr>
          <a:xfrm>
            <a:off x="267380" y="6500509"/>
            <a:ext cx="5005660" cy="2000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indent="12700">
              <a:spcBef>
                <a:spcPts val="100"/>
              </a:spcBef>
              <a:defRPr sz="1300" spc="215">
                <a:solidFill>
                  <a:srgbClr val="3C474C"/>
                </a:solidFill>
                <a:latin typeface="Lucida Sans Unicode"/>
                <a:ea typeface="Lucida Sans Unicode"/>
                <a:cs typeface="Lucida Sans Unicode"/>
                <a:sym typeface="Lucida Sans Unicode"/>
              </a:defRPr>
            </a:pPr>
            <a:r>
              <a:rPr dirty="0"/>
              <a:t>@</a:t>
            </a:r>
            <a:r>
              <a:rPr spc="-65" dirty="0"/>
              <a:t> </a:t>
            </a:r>
            <a:r>
              <a:rPr spc="-50" dirty="0"/>
              <a:t>2023</a:t>
            </a:r>
            <a:r>
              <a:rPr spc="-65" dirty="0"/>
              <a:t> </a:t>
            </a:r>
            <a:r>
              <a:rPr spc="60" dirty="0"/>
              <a:t>Dynamic</a:t>
            </a:r>
            <a:r>
              <a:rPr spc="-65" dirty="0"/>
              <a:t> </a:t>
            </a:r>
            <a:r>
              <a:rPr spc="40" dirty="0"/>
              <a:t>Communities</a:t>
            </a:r>
            <a:r>
              <a:rPr lang="en-US" spc="40" dirty="0"/>
              <a:t> | “For Users, By Users”</a:t>
            </a:r>
            <a:endParaRPr spc="40" dirty="0"/>
          </a:p>
        </p:txBody>
      </p:sp>
    </p:spTree>
    <p:extLst>
      <p:ext uri="{BB962C8B-B14F-4D97-AF65-F5344CB8AC3E}">
        <p14:creationId xmlns:p14="http://schemas.microsoft.com/office/powerpoint/2010/main" val="613595179"/>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Option 1">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18FB400-37E7-74B2-ACB9-7ED56CD5FDD0}"/>
              </a:ext>
            </a:extLst>
          </p:cNvPr>
          <p:cNvSpPr>
            <a:spLocks noGrp="1"/>
          </p:cNvSpPr>
          <p:nvPr>
            <p:ph type="sldNum" sz="quarter" idx="10"/>
          </p:nvPr>
        </p:nvSpPr>
        <p:spPr/>
        <p:txBody>
          <a:bodyPr/>
          <a:lstStyle/>
          <a:p>
            <a:fld id="{86CB4B4D-7CA3-9044-876B-883B54F8677D}" type="slidenum">
              <a:rPr lang="en-US" smtClean="0"/>
              <a:t>‹#›</a:t>
            </a:fld>
            <a:endParaRPr lang="en-US" dirty="0"/>
          </a:p>
        </p:txBody>
      </p:sp>
      <p:grpSp>
        <p:nvGrpSpPr>
          <p:cNvPr id="5" name="object 5">
            <a:extLst>
              <a:ext uri="{FF2B5EF4-FFF2-40B4-BE49-F238E27FC236}">
                <a16:creationId xmlns:a16="http://schemas.microsoft.com/office/drawing/2014/main" id="{85C1E2E6-89DA-8463-B7A4-A444CD643E2D}"/>
              </a:ext>
            </a:extLst>
          </p:cNvPr>
          <p:cNvGrpSpPr/>
          <p:nvPr userDrawn="1"/>
        </p:nvGrpSpPr>
        <p:grpSpPr>
          <a:xfrm>
            <a:off x="5226329" y="0"/>
            <a:ext cx="6965672" cy="6858000"/>
            <a:chOff x="9939" y="0"/>
            <a:chExt cx="6965670" cy="6858000"/>
          </a:xfrm>
        </p:grpSpPr>
        <p:pic>
          <p:nvPicPr>
            <p:cNvPr id="6" name="object 6" descr="object 6">
              <a:extLst>
                <a:ext uri="{FF2B5EF4-FFF2-40B4-BE49-F238E27FC236}">
                  <a16:creationId xmlns:a16="http://schemas.microsoft.com/office/drawing/2014/main" id="{F3DEC43C-5021-53EB-1F86-E478994D7B5D}"/>
                </a:ext>
              </a:extLst>
            </p:cNvPr>
            <p:cNvPicPr>
              <a:picLocks noChangeAspect="1"/>
            </p:cNvPicPr>
            <p:nvPr/>
          </p:nvPicPr>
          <p:blipFill>
            <a:blip r:embed="rId2"/>
            <a:stretch>
              <a:fillRect/>
            </a:stretch>
          </p:blipFill>
          <p:spPr>
            <a:xfrm>
              <a:off x="202786" y="0"/>
              <a:ext cx="6772823" cy="6858000"/>
            </a:xfrm>
            <a:prstGeom prst="rect">
              <a:avLst/>
            </a:prstGeom>
            <a:ln w="12700" cap="flat">
              <a:noFill/>
              <a:miter lim="400000"/>
            </a:ln>
            <a:effectLst/>
          </p:spPr>
        </p:pic>
        <p:sp>
          <p:nvSpPr>
            <p:cNvPr id="7" name="object 7">
              <a:extLst>
                <a:ext uri="{FF2B5EF4-FFF2-40B4-BE49-F238E27FC236}">
                  <a16:creationId xmlns:a16="http://schemas.microsoft.com/office/drawing/2014/main" id="{5D92CD1D-FBB0-9A6C-1F31-E7561DDDF351}"/>
                </a:ext>
              </a:extLst>
            </p:cNvPr>
            <p:cNvSpPr/>
            <p:nvPr/>
          </p:nvSpPr>
          <p:spPr>
            <a:xfrm>
              <a:off x="9939" y="0"/>
              <a:ext cx="3131718" cy="6858000"/>
            </a:xfrm>
            <a:custGeom>
              <a:avLst/>
              <a:gdLst/>
              <a:ahLst/>
              <a:cxnLst>
                <a:cxn ang="0">
                  <a:pos x="wd2" y="hd2"/>
                </a:cxn>
                <a:cxn ang="5400000">
                  <a:pos x="wd2" y="hd2"/>
                </a:cxn>
                <a:cxn ang="10800000">
                  <a:pos x="wd2" y="hd2"/>
                </a:cxn>
                <a:cxn ang="16200000">
                  <a:pos x="wd2" y="hd2"/>
                </a:cxn>
              </a:cxnLst>
              <a:rect l="0" t="0" r="r" b="b"/>
              <a:pathLst>
                <a:path w="21600" h="21600" extrusionOk="0">
                  <a:moveTo>
                    <a:pt x="21582" y="0"/>
                  </a:moveTo>
                  <a:lnTo>
                    <a:pt x="21185" y="0"/>
                  </a:lnTo>
                  <a:lnTo>
                    <a:pt x="9563" y="12525"/>
                  </a:lnTo>
                  <a:lnTo>
                    <a:pt x="8589" y="12425"/>
                  </a:lnTo>
                  <a:lnTo>
                    <a:pt x="0" y="21600"/>
                  </a:lnTo>
                  <a:lnTo>
                    <a:pt x="1628" y="21600"/>
                  </a:lnTo>
                  <a:lnTo>
                    <a:pt x="21600" y="2"/>
                  </a:lnTo>
                  <a:lnTo>
                    <a:pt x="21582" y="0"/>
                  </a:lnTo>
                  <a:close/>
                </a:path>
              </a:pathLst>
            </a:custGeom>
            <a:solidFill>
              <a:srgbClr val="E88C24"/>
            </a:solidFill>
            <a:ln w="12700" cap="flat">
              <a:noFill/>
              <a:miter lim="400000"/>
            </a:ln>
            <a:effectLst/>
          </p:spPr>
          <p:txBody>
            <a:bodyPr wrap="square" lIns="45719" tIns="45719" rIns="45719" bIns="45719" numCol="1" anchor="t">
              <a:noAutofit/>
            </a:bodyPr>
            <a:lstStyle/>
            <a:p>
              <a:endParaRPr dirty="0"/>
            </a:p>
          </p:txBody>
        </p:sp>
        <p:pic>
          <p:nvPicPr>
            <p:cNvPr id="8" name="object 8" descr="object 8">
              <a:extLst>
                <a:ext uri="{FF2B5EF4-FFF2-40B4-BE49-F238E27FC236}">
                  <a16:creationId xmlns:a16="http://schemas.microsoft.com/office/drawing/2014/main" id="{DAE041F7-86C2-AD99-370C-9970361CA6E6}"/>
                </a:ext>
              </a:extLst>
            </p:cNvPr>
            <p:cNvPicPr>
              <a:picLocks noChangeAspect="1"/>
            </p:cNvPicPr>
            <p:nvPr/>
          </p:nvPicPr>
          <p:blipFill>
            <a:blip r:embed="rId3"/>
            <a:stretch>
              <a:fillRect/>
            </a:stretch>
          </p:blipFill>
          <p:spPr>
            <a:xfrm>
              <a:off x="3971204" y="362827"/>
              <a:ext cx="3004401" cy="1088213"/>
            </a:xfrm>
            <a:prstGeom prst="rect">
              <a:avLst/>
            </a:prstGeom>
            <a:ln w="12700" cap="flat">
              <a:noFill/>
              <a:miter lim="400000"/>
            </a:ln>
            <a:effectLst/>
          </p:spPr>
        </p:pic>
      </p:grpSp>
      <p:sp>
        <p:nvSpPr>
          <p:cNvPr id="9" name="object 10">
            <a:extLst>
              <a:ext uri="{FF2B5EF4-FFF2-40B4-BE49-F238E27FC236}">
                <a16:creationId xmlns:a16="http://schemas.microsoft.com/office/drawing/2014/main" id="{1ABBA802-E452-2AFC-E7D9-86DF60B7192F}"/>
              </a:ext>
            </a:extLst>
          </p:cNvPr>
          <p:cNvSpPr/>
          <p:nvPr userDrawn="1"/>
        </p:nvSpPr>
        <p:spPr>
          <a:xfrm>
            <a:off x="569480" y="730618"/>
            <a:ext cx="94336" cy="485128"/>
          </a:xfrm>
          <a:prstGeom prst="rect">
            <a:avLst/>
          </a:prstGeom>
          <a:solidFill>
            <a:srgbClr val="E88C24"/>
          </a:solidFill>
          <a:ln w="12700">
            <a:miter lim="400000"/>
          </a:ln>
        </p:spPr>
        <p:txBody>
          <a:bodyPr lIns="45719" rIns="45719"/>
          <a:lstStyle/>
          <a:p>
            <a:endParaRPr dirty="0"/>
          </a:p>
        </p:txBody>
      </p:sp>
      <p:sp>
        <p:nvSpPr>
          <p:cNvPr id="11" name="Text Placeholder 10">
            <a:extLst>
              <a:ext uri="{FF2B5EF4-FFF2-40B4-BE49-F238E27FC236}">
                <a16:creationId xmlns:a16="http://schemas.microsoft.com/office/drawing/2014/main" id="{C1A45573-240E-43E8-215E-27DACC27BEDA}"/>
              </a:ext>
            </a:extLst>
          </p:cNvPr>
          <p:cNvSpPr>
            <a:spLocks noGrp="1"/>
          </p:cNvSpPr>
          <p:nvPr>
            <p:ph type="body" sz="quarter" idx="11" hasCustomPrompt="1"/>
          </p:nvPr>
        </p:nvSpPr>
        <p:spPr>
          <a:xfrm>
            <a:off x="758825" y="1639888"/>
            <a:ext cx="4757392" cy="4541837"/>
          </a:xfrm>
        </p:spPr>
        <p:txBody>
          <a:bodyPr/>
          <a:lstStyle>
            <a:lvl1pPr marL="285750" indent="-285750">
              <a:buClr>
                <a:srgbClr val="E88C23"/>
              </a:buClr>
              <a:buSzPct val="110000"/>
              <a:buFont typeface="Arial" panose="020B0604020202020204" pitchFamily="34" charset="0"/>
              <a:buChar char="•"/>
              <a:defRPr>
                <a:latin typeface="Verdana" panose="020B0604030504040204" pitchFamily="34" charset="0"/>
                <a:ea typeface="Verdana" panose="020B0604030504040204" pitchFamily="34" charset="0"/>
                <a:cs typeface="Verdana" panose="020B0604030504040204" pitchFamily="34" charset="0"/>
              </a:defRPr>
            </a:lvl1pPr>
            <a:lvl2pPr marL="285750" indent="-285750">
              <a:buFont typeface="Arial" panose="020B0604020202020204" pitchFamily="34" charset="0"/>
              <a:buChar char="•"/>
              <a:defRPr>
                <a:latin typeface="Verdana" panose="020B0604030504040204" pitchFamily="34" charset="0"/>
                <a:ea typeface="Verdana" panose="020B0604030504040204" pitchFamily="34" charset="0"/>
                <a:cs typeface="Verdana" panose="020B0604030504040204" pitchFamily="34" charset="0"/>
              </a:defRPr>
            </a:lvl2pPr>
            <a:lvl3pPr marL="285750" indent="-285750">
              <a:buFont typeface="Arial" panose="020B0604020202020204" pitchFamily="34" charset="0"/>
              <a:buChar char="•"/>
              <a:defRPr>
                <a:latin typeface="Verdana" panose="020B0604030504040204" pitchFamily="34" charset="0"/>
                <a:ea typeface="Verdana" panose="020B0604030504040204" pitchFamily="34" charset="0"/>
                <a:cs typeface="Verdana" panose="020B0604030504040204" pitchFamily="34" charset="0"/>
              </a:defRPr>
            </a:lvl3pPr>
            <a:lvl4pPr marL="285750" indent="-285750">
              <a:buFont typeface="Arial" panose="020B0604020202020204" pitchFamily="34" charset="0"/>
              <a:buChar char="•"/>
              <a:defRPr>
                <a:latin typeface="Verdana" panose="020B0604030504040204" pitchFamily="34" charset="0"/>
                <a:ea typeface="Verdana" panose="020B0604030504040204" pitchFamily="34" charset="0"/>
                <a:cs typeface="Verdana" panose="020B0604030504040204" pitchFamily="34" charset="0"/>
              </a:defRPr>
            </a:lvl4pPr>
            <a:lvl5pPr marL="285750" indent="-285750">
              <a:buFont typeface="Arial" panose="020B0604020202020204" pitchFamily="34" charset="0"/>
              <a:buChar char="•"/>
              <a:defRPr>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Agenda items</a:t>
            </a:r>
          </a:p>
        </p:txBody>
      </p:sp>
      <p:sp>
        <p:nvSpPr>
          <p:cNvPr id="13" name="TextBox 12">
            <a:extLst>
              <a:ext uri="{FF2B5EF4-FFF2-40B4-BE49-F238E27FC236}">
                <a16:creationId xmlns:a16="http://schemas.microsoft.com/office/drawing/2014/main" id="{80358E50-23C2-0424-524F-699C343C65C3}"/>
              </a:ext>
            </a:extLst>
          </p:cNvPr>
          <p:cNvSpPr txBox="1"/>
          <p:nvPr userDrawn="1"/>
        </p:nvSpPr>
        <p:spPr>
          <a:xfrm>
            <a:off x="758825" y="616226"/>
            <a:ext cx="2878897" cy="707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4000" b="1" i="0" u="none" strike="noStrike" cap="none" spc="0" normalizeH="0" baseline="0" dirty="0">
                <a:ln>
                  <a:noFill/>
                </a:ln>
                <a:solidFill>
                  <a:srgbClr val="273472"/>
                </a:solidFill>
                <a:effectLst/>
                <a:uFillTx/>
                <a:latin typeface="Verdana" panose="020B0604030504040204" pitchFamily="34" charset="0"/>
                <a:ea typeface="Verdana" panose="020B0604030504040204" pitchFamily="34" charset="0"/>
                <a:cs typeface="Verdana" panose="020B0604030504040204" pitchFamily="34" charset="0"/>
                <a:sym typeface="Calibri"/>
              </a:rPr>
              <a:t>Agenda</a:t>
            </a:r>
          </a:p>
        </p:txBody>
      </p:sp>
      <p:sp>
        <p:nvSpPr>
          <p:cNvPr id="2" name="object 10">
            <a:extLst>
              <a:ext uri="{FF2B5EF4-FFF2-40B4-BE49-F238E27FC236}">
                <a16:creationId xmlns:a16="http://schemas.microsoft.com/office/drawing/2014/main" id="{BE212B3F-5005-033E-5586-C3AADE1043A5}"/>
              </a:ext>
            </a:extLst>
          </p:cNvPr>
          <p:cNvSpPr txBox="1"/>
          <p:nvPr userDrawn="1"/>
        </p:nvSpPr>
        <p:spPr>
          <a:xfrm>
            <a:off x="267380" y="6500509"/>
            <a:ext cx="5005660" cy="2000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indent="12700">
              <a:spcBef>
                <a:spcPts val="100"/>
              </a:spcBef>
              <a:defRPr sz="1300" spc="215">
                <a:solidFill>
                  <a:srgbClr val="3C474C"/>
                </a:solidFill>
                <a:latin typeface="Lucida Sans Unicode"/>
                <a:ea typeface="Lucida Sans Unicode"/>
                <a:cs typeface="Lucida Sans Unicode"/>
                <a:sym typeface="Lucida Sans Unicode"/>
              </a:defRPr>
            </a:pPr>
            <a:r>
              <a:rPr dirty="0"/>
              <a:t>@</a:t>
            </a:r>
            <a:r>
              <a:rPr spc="-65" dirty="0"/>
              <a:t> </a:t>
            </a:r>
            <a:r>
              <a:rPr spc="-50" dirty="0"/>
              <a:t>2023</a:t>
            </a:r>
            <a:r>
              <a:rPr spc="-65" dirty="0"/>
              <a:t> </a:t>
            </a:r>
            <a:r>
              <a:rPr spc="60" dirty="0"/>
              <a:t>Dynamic</a:t>
            </a:r>
            <a:r>
              <a:rPr spc="-65" dirty="0"/>
              <a:t> </a:t>
            </a:r>
            <a:r>
              <a:rPr spc="40" dirty="0"/>
              <a:t>Communities</a:t>
            </a:r>
            <a:r>
              <a:rPr lang="en-US" spc="40" dirty="0"/>
              <a:t> | “For Users, By Users”</a:t>
            </a:r>
            <a:endParaRPr spc="40" dirty="0"/>
          </a:p>
        </p:txBody>
      </p:sp>
      <p:sp>
        <p:nvSpPr>
          <p:cNvPr id="10" name="object 2">
            <a:extLst>
              <a:ext uri="{FF2B5EF4-FFF2-40B4-BE49-F238E27FC236}">
                <a16:creationId xmlns:a16="http://schemas.microsoft.com/office/drawing/2014/main" id="{9292FB50-AA80-A735-27F0-0FA08385332E}"/>
              </a:ext>
            </a:extLst>
          </p:cNvPr>
          <p:cNvSpPr txBox="1"/>
          <p:nvPr userDrawn="1"/>
        </p:nvSpPr>
        <p:spPr>
          <a:xfrm>
            <a:off x="6497808" y="4701383"/>
            <a:ext cx="5574921" cy="102335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marR="5080" indent="12700" algn="r">
              <a:lnSpc>
                <a:spcPct val="100000"/>
              </a:lnSpc>
              <a:spcBef>
                <a:spcPts val="300"/>
              </a:spcBef>
              <a:defRPr sz="2100" spc="85">
                <a:solidFill>
                  <a:srgbClr val="252F35"/>
                </a:solidFill>
                <a:latin typeface="Lucida Sans Unicode"/>
                <a:ea typeface="Lucida Sans Unicode"/>
                <a:cs typeface="Lucida Sans Unicode"/>
                <a:sym typeface="Lucida Sans Unicode"/>
              </a:defRPr>
            </a:pPr>
            <a:r>
              <a:rPr sz="3200" dirty="0">
                <a:solidFill>
                  <a:schemeClr val="bg1"/>
                </a:solidFill>
              </a:rPr>
              <a:t>Decrease</a:t>
            </a:r>
            <a:r>
              <a:rPr sz="3200" spc="-114" dirty="0">
                <a:solidFill>
                  <a:schemeClr val="bg1"/>
                </a:solidFill>
              </a:rPr>
              <a:t> </a:t>
            </a:r>
            <a:r>
              <a:rPr sz="3200" spc="-5" dirty="0">
                <a:solidFill>
                  <a:schemeClr val="bg1"/>
                </a:solidFill>
              </a:rPr>
              <a:t>Complexities,</a:t>
            </a:r>
            <a:endParaRPr lang="en-US" sz="3200" spc="-5" dirty="0">
              <a:solidFill>
                <a:schemeClr val="bg1"/>
              </a:solidFill>
            </a:endParaRPr>
          </a:p>
          <a:p>
            <a:pPr marR="5080" indent="12700" algn="r">
              <a:lnSpc>
                <a:spcPct val="100000"/>
              </a:lnSpc>
              <a:spcBef>
                <a:spcPts val="300"/>
              </a:spcBef>
              <a:defRPr sz="2100" spc="85">
                <a:solidFill>
                  <a:srgbClr val="252F35"/>
                </a:solidFill>
                <a:latin typeface="Lucida Sans Unicode"/>
                <a:ea typeface="Lucida Sans Unicode"/>
                <a:cs typeface="Lucida Sans Unicode"/>
                <a:sym typeface="Lucida Sans Unicode"/>
              </a:defRPr>
            </a:pPr>
            <a:r>
              <a:rPr sz="3200" spc="0" dirty="0">
                <a:solidFill>
                  <a:schemeClr val="bg1"/>
                </a:solidFill>
              </a:rPr>
              <a:t>Deliver</a:t>
            </a:r>
            <a:r>
              <a:rPr sz="3200" spc="-110" dirty="0">
                <a:solidFill>
                  <a:schemeClr val="bg1"/>
                </a:solidFill>
              </a:rPr>
              <a:t> </a:t>
            </a:r>
            <a:r>
              <a:rPr sz="3200" spc="-25" dirty="0">
                <a:solidFill>
                  <a:schemeClr val="bg1"/>
                </a:solidFill>
              </a:rPr>
              <a:t>Results.</a:t>
            </a:r>
          </a:p>
        </p:txBody>
      </p:sp>
      <p:sp>
        <p:nvSpPr>
          <p:cNvPr id="12" name="object 10">
            <a:extLst>
              <a:ext uri="{FF2B5EF4-FFF2-40B4-BE49-F238E27FC236}">
                <a16:creationId xmlns:a16="http://schemas.microsoft.com/office/drawing/2014/main" id="{7A6A1850-ED0E-7A29-BA42-43AFA41BAB6D}"/>
              </a:ext>
            </a:extLst>
          </p:cNvPr>
          <p:cNvSpPr txBox="1"/>
          <p:nvPr userDrawn="1"/>
        </p:nvSpPr>
        <p:spPr>
          <a:xfrm>
            <a:off x="7162800" y="6266573"/>
            <a:ext cx="4909929" cy="4572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noAutofit/>
          </a:bodyPr>
          <a:lstStyle/>
          <a:p>
            <a:pPr indent="12700" algn="r">
              <a:spcBef>
                <a:spcPts val="100"/>
              </a:spcBef>
              <a:defRPr sz="1300" spc="215">
                <a:solidFill>
                  <a:srgbClr val="3C474C"/>
                </a:solidFill>
                <a:latin typeface="Lucida Sans Unicode"/>
                <a:ea typeface="Lucida Sans Unicode"/>
                <a:cs typeface="Lucida Sans Unicode"/>
                <a:sym typeface="Lucida Sans Unicode"/>
              </a:defRPr>
            </a:pPr>
            <a:r>
              <a:rPr lang="en-US" dirty="0">
                <a:solidFill>
                  <a:schemeClr val="bg1"/>
                </a:solidFill>
              </a:rPr>
              <a:t>summitna.com | dynamicscommunities.com</a:t>
            </a:r>
            <a:endParaRPr spc="40" dirty="0">
              <a:solidFill>
                <a:schemeClr val="bg1"/>
              </a:solidFill>
            </a:endParaRPr>
          </a:p>
        </p:txBody>
      </p:sp>
    </p:spTree>
    <p:extLst>
      <p:ext uri="{BB962C8B-B14F-4D97-AF65-F5344CB8AC3E}">
        <p14:creationId xmlns:p14="http://schemas.microsoft.com/office/powerpoint/2010/main" val="2305390131"/>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Option 2">
    <p:spTree>
      <p:nvGrpSpPr>
        <p:cNvPr id="1" name=""/>
        <p:cNvGrpSpPr/>
        <p:nvPr/>
      </p:nvGrpSpPr>
      <p:grpSpPr>
        <a:xfrm>
          <a:off x="0" y="0"/>
          <a:ext cx="0" cy="0"/>
          <a:chOff x="0" y="0"/>
          <a:chExt cx="0" cy="0"/>
        </a:xfrm>
      </p:grpSpPr>
      <p:sp>
        <p:nvSpPr>
          <p:cNvPr id="9" name="object 10">
            <a:extLst>
              <a:ext uri="{FF2B5EF4-FFF2-40B4-BE49-F238E27FC236}">
                <a16:creationId xmlns:a16="http://schemas.microsoft.com/office/drawing/2014/main" id="{1ABBA802-E452-2AFC-E7D9-86DF60B7192F}"/>
              </a:ext>
            </a:extLst>
          </p:cNvPr>
          <p:cNvSpPr/>
          <p:nvPr userDrawn="1"/>
        </p:nvSpPr>
        <p:spPr>
          <a:xfrm>
            <a:off x="569480" y="730618"/>
            <a:ext cx="94336" cy="485128"/>
          </a:xfrm>
          <a:prstGeom prst="rect">
            <a:avLst/>
          </a:prstGeom>
          <a:solidFill>
            <a:srgbClr val="E88C24"/>
          </a:solidFill>
          <a:ln w="12700">
            <a:miter lim="400000"/>
          </a:ln>
        </p:spPr>
        <p:txBody>
          <a:bodyPr lIns="45719" rIns="45719"/>
          <a:lstStyle/>
          <a:p>
            <a:endParaRPr dirty="0"/>
          </a:p>
        </p:txBody>
      </p:sp>
      <p:sp>
        <p:nvSpPr>
          <p:cNvPr id="11" name="Text Placeholder 10">
            <a:extLst>
              <a:ext uri="{FF2B5EF4-FFF2-40B4-BE49-F238E27FC236}">
                <a16:creationId xmlns:a16="http://schemas.microsoft.com/office/drawing/2014/main" id="{C1A45573-240E-43E8-215E-27DACC27BEDA}"/>
              </a:ext>
            </a:extLst>
          </p:cNvPr>
          <p:cNvSpPr>
            <a:spLocks noGrp="1"/>
          </p:cNvSpPr>
          <p:nvPr>
            <p:ph type="body" sz="quarter" idx="11" hasCustomPrompt="1"/>
          </p:nvPr>
        </p:nvSpPr>
        <p:spPr>
          <a:xfrm>
            <a:off x="758824" y="1639888"/>
            <a:ext cx="7931275" cy="4541837"/>
          </a:xfrm>
        </p:spPr>
        <p:txBody>
          <a:bodyPr/>
          <a:lstStyle>
            <a:lvl1pPr marL="285750" indent="-285750">
              <a:buClr>
                <a:srgbClr val="E88C23"/>
              </a:buClr>
              <a:buSzPct val="110000"/>
              <a:buFont typeface="Arial" panose="020B0604020202020204" pitchFamily="34" charset="0"/>
              <a:buChar char="•"/>
              <a:defRPr>
                <a:latin typeface="Verdana" panose="020B0604030504040204" pitchFamily="34" charset="0"/>
                <a:ea typeface="Verdana" panose="020B0604030504040204" pitchFamily="34" charset="0"/>
                <a:cs typeface="Verdana" panose="020B0604030504040204" pitchFamily="34" charset="0"/>
              </a:defRPr>
            </a:lvl1pPr>
            <a:lvl2pPr marL="285750" indent="-285750">
              <a:buFont typeface="Arial" panose="020B0604020202020204" pitchFamily="34" charset="0"/>
              <a:buChar char="•"/>
              <a:defRPr>
                <a:latin typeface="Verdana" panose="020B0604030504040204" pitchFamily="34" charset="0"/>
                <a:ea typeface="Verdana" panose="020B0604030504040204" pitchFamily="34" charset="0"/>
                <a:cs typeface="Verdana" panose="020B0604030504040204" pitchFamily="34" charset="0"/>
              </a:defRPr>
            </a:lvl2pPr>
            <a:lvl3pPr marL="285750" indent="-285750">
              <a:buFont typeface="Arial" panose="020B0604020202020204" pitchFamily="34" charset="0"/>
              <a:buChar char="•"/>
              <a:defRPr>
                <a:latin typeface="Verdana" panose="020B0604030504040204" pitchFamily="34" charset="0"/>
                <a:ea typeface="Verdana" panose="020B0604030504040204" pitchFamily="34" charset="0"/>
                <a:cs typeface="Verdana" panose="020B0604030504040204" pitchFamily="34" charset="0"/>
              </a:defRPr>
            </a:lvl3pPr>
            <a:lvl4pPr marL="285750" indent="-285750">
              <a:buFont typeface="Arial" panose="020B0604020202020204" pitchFamily="34" charset="0"/>
              <a:buChar char="•"/>
              <a:defRPr>
                <a:latin typeface="Verdana" panose="020B0604030504040204" pitchFamily="34" charset="0"/>
                <a:ea typeface="Verdana" panose="020B0604030504040204" pitchFamily="34" charset="0"/>
                <a:cs typeface="Verdana" panose="020B0604030504040204" pitchFamily="34" charset="0"/>
              </a:defRPr>
            </a:lvl4pPr>
            <a:lvl5pPr marL="285750" indent="-285750">
              <a:buFont typeface="Arial" panose="020B0604020202020204" pitchFamily="34" charset="0"/>
              <a:buChar char="•"/>
              <a:defRPr>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Agenda items</a:t>
            </a:r>
          </a:p>
        </p:txBody>
      </p:sp>
      <p:sp>
        <p:nvSpPr>
          <p:cNvPr id="13" name="TextBox 12">
            <a:extLst>
              <a:ext uri="{FF2B5EF4-FFF2-40B4-BE49-F238E27FC236}">
                <a16:creationId xmlns:a16="http://schemas.microsoft.com/office/drawing/2014/main" id="{80358E50-23C2-0424-524F-699C343C65C3}"/>
              </a:ext>
            </a:extLst>
          </p:cNvPr>
          <p:cNvSpPr txBox="1"/>
          <p:nvPr userDrawn="1"/>
        </p:nvSpPr>
        <p:spPr>
          <a:xfrm>
            <a:off x="758825" y="616226"/>
            <a:ext cx="2878897" cy="707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4000" b="1" i="0" u="none" strike="noStrike" cap="none" spc="0" normalizeH="0" baseline="0" dirty="0">
                <a:ln>
                  <a:noFill/>
                </a:ln>
                <a:solidFill>
                  <a:srgbClr val="273472"/>
                </a:solidFill>
                <a:effectLst/>
                <a:uFillTx/>
                <a:latin typeface="Verdana" panose="020B0604030504040204" pitchFamily="34" charset="0"/>
                <a:ea typeface="Verdana" panose="020B0604030504040204" pitchFamily="34" charset="0"/>
                <a:cs typeface="Verdana" panose="020B0604030504040204" pitchFamily="34" charset="0"/>
                <a:sym typeface="Calibri"/>
              </a:rPr>
              <a:t>Agenda</a:t>
            </a:r>
          </a:p>
        </p:txBody>
      </p:sp>
      <p:sp>
        <p:nvSpPr>
          <p:cNvPr id="2" name="object 10">
            <a:extLst>
              <a:ext uri="{FF2B5EF4-FFF2-40B4-BE49-F238E27FC236}">
                <a16:creationId xmlns:a16="http://schemas.microsoft.com/office/drawing/2014/main" id="{BE212B3F-5005-033E-5586-C3AADE1043A5}"/>
              </a:ext>
            </a:extLst>
          </p:cNvPr>
          <p:cNvSpPr txBox="1"/>
          <p:nvPr userDrawn="1"/>
        </p:nvSpPr>
        <p:spPr>
          <a:xfrm>
            <a:off x="267380" y="6500509"/>
            <a:ext cx="5005660" cy="2000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indent="12700">
              <a:spcBef>
                <a:spcPts val="100"/>
              </a:spcBef>
              <a:defRPr sz="1300" spc="215">
                <a:solidFill>
                  <a:srgbClr val="3C474C"/>
                </a:solidFill>
                <a:latin typeface="Lucida Sans Unicode"/>
                <a:ea typeface="Lucida Sans Unicode"/>
                <a:cs typeface="Lucida Sans Unicode"/>
                <a:sym typeface="Lucida Sans Unicode"/>
              </a:defRPr>
            </a:pPr>
            <a:r>
              <a:rPr dirty="0"/>
              <a:t>@</a:t>
            </a:r>
            <a:r>
              <a:rPr spc="-65" dirty="0"/>
              <a:t> </a:t>
            </a:r>
            <a:r>
              <a:rPr spc="-50" dirty="0"/>
              <a:t>2023</a:t>
            </a:r>
            <a:r>
              <a:rPr spc="-65" dirty="0"/>
              <a:t> </a:t>
            </a:r>
            <a:r>
              <a:rPr spc="60" dirty="0"/>
              <a:t>Dynamic</a:t>
            </a:r>
            <a:r>
              <a:rPr spc="-65" dirty="0"/>
              <a:t> </a:t>
            </a:r>
            <a:r>
              <a:rPr spc="40" dirty="0"/>
              <a:t>Communities</a:t>
            </a:r>
            <a:r>
              <a:rPr lang="en-US" spc="40" dirty="0"/>
              <a:t> | “For Users, By Users”</a:t>
            </a:r>
            <a:endParaRPr spc="40" dirty="0"/>
          </a:p>
        </p:txBody>
      </p:sp>
      <p:pic>
        <p:nvPicPr>
          <p:cNvPr id="10" name="bg object 17" descr="bg object 17">
            <a:extLst>
              <a:ext uri="{FF2B5EF4-FFF2-40B4-BE49-F238E27FC236}">
                <a16:creationId xmlns:a16="http://schemas.microsoft.com/office/drawing/2014/main" id="{6766EB07-B74E-4EB6-3CDD-D0970A54DB57}"/>
              </a:ext>
            </a:extLst>
          </p:cNvPr>
          <p:cNvPicPr>
            <a:picLocks noChangeAspect="1"/>
          </p:cNvPicPr>
          <p:nvPr userDrawn="1"/>
        </p:nvPicPr>
        <p:blipFill>
          <a:blip r:embed="rId2"/>
          <a:stretch>
            <a:fillRect/>
          </a:stretch>
        </p:blipFill>
        <p:spPr>
          <a:xfrm>
            <a:off x="8692222" y="0"/>
            <a:ext cx="3499778" cy="6858000"/>
          </a:xfrm>
          <a:prstGeom prst="rect">
            <a:avLst/>
          </a:prstGeom>
          <a:ln w="12700">
            <a:miter lim="400000"/>
          </a:ln>
        </p:spPr>
      </p:pic>
      <p:sp>
        <p:nvSpPr>
          <p:cNvPr id="12" name="bg object 18">
            <a:extLst>
              <a:ext uri="{FF2B5EF4-FFF2-40B4-BE49-F238E27FC236}">
                <a16:creationId xmlns:a16="http://schemas.microsoft.com/office/drawing/2014/main" id="{CBBD6ED1-DA7C-AA08-82D2-D8CEB977F1AB}"/>
              </a:ext>
            </a:extLst>
          </p:cNvPr>
          <p:cNvSpPr/>
          <p:nvPr userDrawn="1"/>
        </p:nvSpPr>
        <p:spPr>
          <a:xfrm>
            <a:off x="8509296" y="0"/>
            <a:ext cx="3132049" cy="68580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183" y="0"/>
                </a:lnTo>
                <a:lnTo>
                  <a:pt x="9602" y="12482"/>
                </a:lnTo>
                <a:lnTo>
                  <a:pt x="8629" y="12382"/>
                </a:lnTo>
                <a:lnTo>
                  <a:pt x="0" y="21600"/>
                </a:lnTo>
                <a:lnTo>
                  <a:pt x="1628" y="21600"/>
                </a:lnTo>
                <a:lnTo>
                  <a:pt x="21600" y="0"/>
                </a:lnTo>
                <a:close/>
              </a:path>
            </a:pathLst>
          </a:custGeom>
          <a:solidFill>
            <a:srgbClr val="E88C24"/>
          </a:solidFill>
          <a:ln w="12700">
            <a:miter lim="400000"/>
          </a:ln>
        </p:spPr>
        <p:txBody>
          <a:bodyPr lIns="45719" rIns="45719"/>
          <a:lstStyle/>
          <a:p>
            <a:endParaRPr dirty="0"/>
          </a:p>
        </p:txBody>
      </p:sp>
      <p:pic>
        <p:nvPicPr>
          <p:cNvPr id="14" name="object 8" descr="object 8">
            <a:extLst>
              <a:ext uri="{FF2B5EF4-FFF2-40B4-BE49-F238E27FC236}">
                <a16:creationId xmlns:a16="http://schemas.microsoft.com/office/drawing/2014/main" id="{80C32799-296F-7063-F6AB-4D6A3FF0DF4C}"/>
              </a:ext>
            </a:extLst>
          </p:cNvPr>
          <p:cNvPicPr>
            <a:picLocks noChangeAspect="1"/>
          </p:cNvPicPr>
          <p:nvPr userDrawn="1"/>
        </p:nvPicPr>
        <p:blipFill>
          <a:blip r:embed="rId3"/>
          <a:stretch>
            <a:fillRect/>
          </a:stretch>
        </p:blipFill>
        <p:spPr>
          <a:xfrm>
            <a:off x="9189720" y="5577840"/>
            <a:ext cx="3004402" cy="1088213"/>
          </a:xfrm>
          <a:prstGeom prst="rect">
            <a:avLst/>
          </a:prstGeom>
          <a:ln w="12700" cap="flat">
            <a:noFill/>
            <a:miter lim="400000"/>
          </a:ln>
          <a:effectLst/>
        </p:spPr>
      </p:pic>
    </p:spTree>
    <p:extLst>
      <p:ext uri="{BB962C8B-B14F-4D97-AF65-F5344CB8AC3E}">
        <p14:creationId xmlns:p14="http://schemas.microsoft.com/office/powerpoint/2010/main" val="1214450838"/>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5" name="object 3" descr="object 3">
            <a:extLst>
              <a:ext uri="{FF2B5EF4-FFF2-40B4-BE49-F238E27FC236}">
                <a16:creationId xmlns:a16="http://schemas.microsoft.com/office/drawing/2014/main" id="{7C4580D5-DF6C-B99D-F0E1-D596FC54F696}"/>
              </a:ext>
            </a:extLst>
          </p:cNvPr>
          <p:cNvPicPr>
            <a:picLocks/>
          </p:cNvPicPr>
          <p:nvPr/>
        </p:nvPicPr>
        <p:blipFill rotWithShape="1">
          <a:blip r:embed="rId2"/>
          <a:srcRect t="80014"/>
          <a:stretch/>
        </p:blipFill>
        <p:spPr>
          <a:xfrm>
            <a:off x="0" y="-1"/>
            <a:ext cx="12203071" cy="1143000"/>
          </a:xfrm>
          <a:prstGeom prst="rect">
            <a:avLst/>
          </a:prstGeom>
          <a:ln w="12700" cap="flat">
            <a:noFill/>
            <a:miter lim="400000"/>
          </a:ln>
          <a:effectLst/>
        </p:spPr>
      </p:pic>
      <p:pic>
        <p:nvPicPr>
          <p:cNvPr id="7" name="object 5" descr="object 5">
            <a:extLst>
              <a:ext uri="{FF2B5EF4-FFF2-40B4-BE49-F238E27FC236}">
                <a16:creationId xmlns:a16="http://schemas.microsoft.com/office/drawing/2014/main" id="{D8A6BD4D-54AD-741C-B9BC-1E215FBE5411}"/>
              </a:ext>
            </a:extLst>
          </p:cNvPr>
          <p:cNvPicPr>
            <a:picLocks noChangeAspect="1"/>
          </p:cNvPicPr>
          <p:nvPr/>
        </p:nvPicPr>
        <p:blipFill>
          <a:blip r:embed="rId3"/>
          <a:stretch>
            <a:fillRect/>
          </a:stretch>
        </p:blipFill>
        <p:spPr>
          <a:xfrm>
            <a:off x="9679196" y="114299"/>
            <a:ext cx="2524527" cy="914400"/>
          </a:xfrm>
          <a:prstGeom prst="rect">
            <a:avLst/>
          </a:prstGeom>
          <a:ln w="12700" cap="flat">
            <a:noFill/>
            <a:miter lim="400000"/>
          </a:ln>
          <a:effectLst/>
        </p:spPr>
      </p:pic>
      <p:sp>
        <p:nvSpPr>
          <p:cNvPr id="2" name="object 10">
            <a:extLst>
              <a:ext uri="{FF2B5EF4-FFF2-40B4-BE49-F238E27FC236}">
                <a16:creationId xmlns:a16="http://schemas.microsoft.com/office/drawing/2014/main" id="{B2F47A00-7BC8-1B50-C19E-3D2764A18957}"/>
              </a:ext>
            </a:extLst>
          </p:cNvPr>
          <p:cNvSpPr txBox="1"/>
          <p:nvPr userDrawn="1"/>
        </p:nvSpPr>
        <p:spPr>
          <a:xfrm>
            <a:off x="151748" y="6499225"/>
            <a:ext cx="2684147" cy="254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100"/>
              </a:spcBef>
              <a:defRPr sz="1300" spc="215">
                <a:solidFill>
                  <a:srgbClr val="3C474C"/>
                </a:solidFill>
                <a:latin typeface="Lucida Sans Unicode"/>
                <a:ea typeface="Lucida Sans Unicode"/>
                <a:cs typeface="Lucida Sans Unicode"/>
                <a:sym typeface="Lucida Sans Unicode"/>
              </a:defRPr>
            </a:pPr>
            <a:r>
              <a:rPr dirty="0"/>
              <a:t>@</a:t>
            </a:r>
            <a:r>
              <a:rPr spc="-65" dirty="0"/>
              <a:t> </a:t>
            </a:r>
            <a:r>
              <a:rPr spc="-50" dirty="0"/>
              <a:t>2023</a:t>
            </a:r>
            <a:r>
              <a:rPr spc="-65" dirty="0"/>
              <a:t> </a:t>
            </a:r>
            <a:r>
              <a:rPr spc="60" dirty="0"/>
              <a:t>Dynamic</a:t>
            </a:r>
            <a:r>
              <a:rPr spc="-65" dirty="0"/>
              <a:t> </a:t>
            </a:r>
            <a:r>
              <a:rPr spc="40" dirty="0"/>
              <a:t>Communities</a:t>
            </a:r>
          </a:p>
        </p:txBody>
      </p:sp>
      <p:sp>
        <p:nvSpPr>
          <p:cNvPr id="9" name="Content Placeholder 8">
            <a:extLst>
              <a:ext uri="{FF2B5EF4-FFF2-40B4-BE49-F238E27FC236}">
                <a16:creationId xmlns:a16="http://schemas.microsoft.com/office/drawing/2014/main" id="{F970BF9C-EB8A-F7E0-0637-053886C09B48}"/>
              </a:ext>
            </a:extLst>
          </p:cNvPr>
          <p:cNvSpPr>
            <a:spLocks noGrp="1"/>
          </p:cNvSpPr>
          <p:nvPr>
            <p:ph sz="quarter" idx="10"/>
          </p:nvPr>
        </p:nvSpPr>
        <p:spPr>
          <a:xfrm>
            <a:off x="152400" y="1306512"/>
            <a:ext cx="11887200" cy="5029200"/>
          </a:xfrm>
        </p:spPr>
        <p:txBody>
          <a:bodyPr/>
          <a:lstStyle>
            <a:lvl1pPr>
              <a:defRPr sz="2800">
                <a:latin typeface="Verdana" panose="020B0604030504040204" pitchFamily="34" charset="0"/>
                <a:ea typeface="Verdana" panose="020B0604030504040204" pitchFamily="34" charset="0"/>
                <a:cs typeface="Verdana" panose="020B0604030504040204" pitchFamily="34" charset="0"/>
              </a:defRPr>
            </a:lvl1pPr>
            <a:lvl2pPr>
              <a:defRPr sz="2400">
                <a:latin typeface="Verdana" panose="020B0604030504040204" pitchFamily="34" charset="0"/>
                <a:ea typeface="Verdana" panose="020B0604030504040204" pitchFamily="34" charset="0"/>
                <a:cs typeface="Verdana" panose="020B0604030504040204" pitchFamily="34" charset="0"/>
              </a:defRPr>
            </a:lvl2pPr>
            <a:lvl3pPr>
              <a:defRPr sz="2000">
                <a:latin typeface="Verdana" panose="020B0604030504040204" pitchFamily="34" charset="0"/>
                <a:ea typeface="Verdana" panose="020B0604030504040204" pitchFamily="34" charset="0"/>
                <a:cs typeface="Verdana" panose="020B0604030504040204" pitchFamily="34" charset="0"/>
              </a:defRPr>
            </a:lvl3pPr>
            <a:lvl4pPr>
              <a:defRPr sz="1800">
                <a:latin typeface="Verdana" panose="020B0604030504040204" pitchFamily="34" charset="0"/>
                <a:ea typeface="Verdana" panose="020B0604030504040204" pitchFamily="34" charset="0"/>
                <a:cs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a:extLst>
              <a:ext uri="{FF2B5EF4-FFF2-40B4-BE49-F238E27FC236}">
                <a16:creationId xmlns:a16="http://schemas.microsoft.com/office/drawing/2014/main" id="{210A6AD1-9465-F490-B69E-FA1600170BFD}"/>
              </a:ext>
            </a:extLst>
          </p:cNvPr>
          <p:cNvSpPr>
            <a:spLocks noGrp="1"/>
          </p:cNvSpPr>
          <p:nvPr>
            <p:ph type="title" hasCustomPrompt="1"/>
          </p:nvPr>
        </p:nvSpPr>
        <p:spPr>
          <a:xfrm>
            <a:off x="151748" y="0"/>
            <a:ext cx="9526796" cy="1141715"/>
          </a:xfrm>
          <a:ln>
            <a:noFill/>
          </a:ln>
        </p:spPr>
        <p:txBody>
          <a:bodyPr anchor="ctr" anchorCtr="0"/>
          <a:lstStyle>
            <a:lvl1pPr>
              <a:defRPr sz="3200">
                <a:solidFill>
                  <a:schemeClr val="bg1"/>
                </a:solidFill>
              </a:defRPr>
            </a:lvl1pPr>
          </a:lstStyle>
          <a:p>
            <a:r>
              <a:rPr lang="en-US" dirty="0"/>
              <a:t>Session Title</a:t>
            </a:r>
          </a:p>
        </p:txBody>
      </p:sp>
      <p:sp>
        <p:nvSpPr>
          <p:cNvPr id="3" name="object 10">
            <a:extLst>
              <a:ext uri="{FF2B5EF4-FFF2-40B4-BE49-F238E27FC236}">
                <a16:creationId xmlns:a16="http://schemas.microsoft.com/office/drawing/2014/main" id="{6126AF48-EC5C-18EE-C7B5-DAE650A2EFBF}"/>
              </a:ext>
            </a:extLst>
          </p:cNvPr>
          <p:cNvSpPr txBox="1"/>
          <p:nvPr userDrawn="1"/>
        </p:nvSpPr>
        <p:spPr>
          <a:xfrm>
            <a:off x="7802880" y="6501130"/>
            <a:ext cx="4236721" cy="2000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indent="12700" algn="r">
              <a:spcBef>
                <a:spcPts val="100"/>
              </a:spcBef>
              <a:defRPr sz="1300" spc="215">
                <a:solidFill>
                  <a:srgbClr val="3C474C"/>
                </a:solidFill>
                <a:latin typeface="Lucida Sans Unicode"/>
                <a:ea typeface="Lucida Sans Unicode"/>
                <a:cs typeface="Lucida Sans Unicode"/>
                <a:sym typeface="Lucida Sans Unicode"/>
              </a:defRPr>
            </a:pPr>
            <a:r>
              <a:rPr lang="en-US" dirty="0"/>
              <a:t>Your “For User, By User” Community</a:t>
            </a:r>
            <a:endParaRPr spc="40" dirty="0"/>
          </a:p>
        </p:txBody>
      </p:sp>
    </p:spTree>
    <p:extLst>
      <p:ext uri="{BB962C8B-B14F-4D97-AF65-F5344CB8AC3E}">
        <p14:creationId xmlns:p14="http://schemas.microsoft.com/office/powerpoint/2010/main" val="1964449288"/>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creenshots">
    <p:spTree>
      <p:nvGrpSpPr>
        <p:cNvPr id="1" name=""/>
        <p:cNvGrpSpPr/>
        <p:nvPr/>
      </p:nvGrpSpPr>
      <p:grpSpPr>
        <a:xfrm>
          <a:off x="0" y="0"/>
          <a:ext cx="0" cy="0"/>
          <a:chOff x="0" y="0"/>
          <a:chExt cx="0" cy="0"/>
        </a:xfrm>
      </p:grpSpPr>
      <p:pic>
        <p:nvPicPr>
          <p:cNvPr id="5" name="object 3" descr="object 3">
            <a:extLst>
              <a:ext uri="{FF2B5EF4-FFF2-40B4-BE49-F238E27FC236}">
                <a16:creationId xmlns:a16="http://schemas.microsoft.com/office/drawing/2014/main" id="{7C4580D5-DF6C-B99D-F0E1-D596FC54F696}"/>
              </a:ext>
            </a:extLst>
          </p:cNvPr>
          <p:cNvPicPr>
            <a:picLocks/>
          </p:cNvPicPr>
          <p:nvPr/>
        </p:nvPicPr>
        <p:blipFill rotWithShape="1">
          <a:blip r:embed="rId2"/>
          <a:srcRect t="80014"/>
          <a:stretch/>
        </p:blipFill>
        <p:spPr>
          <a:xfrm>
            <a:off x="-30480" y="5806440"/>
            <a:ext cx="12252960" cy="1051560"/>
          </a:xfrm>
          <a:prstGeom prst="rect">
            <a:avLst/>
          </a:prstGeom>
          <a:ln w="12700" cap="flat">
            <a:noFill/>
            <a:miter lim="400000"/>
          </a:ln>
          <a:effectLst/>
        </p:spPr>
      </p:pic>
      <p:pic>
        <p:nvPicPr>
          <p:cNvPr id="7" name="object 5" descr="object 5">
            <a:extLst>
              <a:ext uri="{FF2B5EF4-FFF2-40B4-BE49-F238E27FC236}">
                <a16:creationId xmlns:a16="http://schemas.microsoft.com/office/drawing/2014/main" id="{D8A6BD4D-54AD-741C-B9BC-1E215FBE5411}"/>
              </a:ext>
            </a:extLst>
          </p:cNvPr>
          <p:cNvPicPr>
            <a:picLocks noChangeAspect="1"/>
          </p:cNvPicPr>
          <p:nvPr/>
        </p:nvPicPr>
        <p:blipFill>
          <a:blip r:embed="rId3"/>
          <a:stretch>
            <a:fillRect/>
          </a:stretch>
        </p:blipFill>
        <p:spPr>
          <a:xfrm>
            <a:off x="9691223" y="5889738"/>
            <a:ext cx="2524527" cy="914400"/>
          </a:xfrm>
          <a:prstGeom prst="rect">
            <a:avLst/>
          </a:prstGeom>
          <a:ln w="12700" cap="flat">
            <a:noFill/>
            <a:miter lim="400000"/>
          </a:ln>
          <a:effectLst/>
        </p:spPr>
      </p:pic>
      <p:sp>
        <p:nvSpPr>
          <p:cNvPr id="8" name="object 10">
            <a:extLst>
              <a:ext uri="{FF2B5EF4-FFF2-40B4-BE49-F238E27FC236}">
                <a16:creationId xmlns:a16="http://schemas.microsoft.com/office/drawing/2014/main" id="{B4C57142-DD45-C877-2BED-72BD63DB4F2D}"/>
              </a:ext>
            </a:extLst>
          </p:cNvPr>
          <p:cNvSpPr txBox="1"/>
          <p:nvPr userDrawn="1"/>
        </p:nvSpPr>
        <p:spPr>
          <a:xfrm>
            <a:off x="267378" y="5806440"/>
            <a:ext cx="5828621" cy="10515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p>
            <a:pPr indent="12700">
              <a:spcBef>
                <a:spcPts val="100"/>
              </a:spcBef>
              <a:defRPr sz="1300" spc="215">
                <a:solidFill>
                  <a:srgbClr val="3C474C"/>
                </a:solidFill>
                <a:latin typeface="Lucida Sans Unicode"/>
                <a:ea typeface="Lucida Sans Unicode"/>
                <a:cs typeface="Lucida Sans Unicode"/>
                <a:sym typeface="Lucida Sans Unicode"/>
              </a:defRPr>
            </a:pPr>
            <a:r>
              <a:rPr dirty="0">
                <a:solidFill>
                  <a:schemeClr val="bg1"/>
                </a:solidFill>
              </a:rPr>
              <a:t>@</a:t>
            </a:r>
            <a:r>
              <a:rPr spc="-65" dirty="0">
                <a:solidFill>
                  <a:schemeClr val="bg1"/>
                </a:solidFill>
              </a:rPr>
              <a:t> </a:t>
            </a:r>
            <a:r>
              <a:rPr spc="-50" dirty="0">
                <a:solidFill>
                  <a:schemeClr val="bg1"/>
                </a:solidFill>
              </a:rPr>
              <a:t>2023</a:t>
            </a:r>
            <a:r>
              <a:rPr spc="-65" dirty="0">
                <a:solidFill>
                  <a:schemeClr val="bg1"/>
                </a:solidFill>
              </a:rPr>
              <a:t> </a:t>
            </a:r>
            <a:r>
              <a:rPr spc="60" dirty="0">
                <a:solidFill>
                  <a:schemeClr val="bg1"/>
                </a:solidFill>
              </a:rPr>
              <a:t>Dynamic</a:t>
            </a:r>
            <a:r>
              <a:rPr spc="-65" dirty="0">
                <a:solidFill>
                  <a:schemeClr val="bg1"/>
                </a:solidFill>
              </a:rPr>
              <a:t> </a:t>
            </a:r>
            <a:r>
              <a:rPr spc="40" dirty="0">
                <a:solidFill>
                  <a:schemeClr val="bg1"/>
                </a:solidFill>
              </a:rPr>
              <a:t>Communities</a:t>
            </a:r>
            <a:r>
              <a:rPr lang="en-US" spc="40" dirty="0">
                <a:solidFill>
                  <a:schemeClr val="bg1"/>
                </a:solidFill>
              </a:rPr>
              <a:t> | “For Users, By Users”</a:t>
            </a:r>
          </a:p>
          <a:p>
            <a:pPr indent="12700">
              <a:spcBef>
                <a:spcPts val="100"/>
              </a:spcBef>
              <a:defRPr sz="1300" spc="215">
                <a:solidFill>
                  <a:srgbClr val="3C474C"/>
                </a:solidFill>
                <a:latin typeface="Lucida Sans Unicode"/>
                <a:ea typeface="Lucida Sans Unicode"/>
                <a:cs typeface="Lucida Sans Unicode"/>
                <a:sym typeface="Lucida Sans Unicode"/>
              </a:defRPr>
            </a:pPr>
            <a:r>
              <a:rPr lang="en-US" spc="40" dirty="0">
                <a:solidFill>
                  <a:schemeClr val="bg1"/>
                </a:solidFill>
              </a:rPr>
              <a:t>    summitna.com | dynamicscommunities.com</a:t>
            </a:r>
          </a:p>
        </p:txBody>
      </p:sp>
    </p:spTree>
    <p:extLst>
      <p:ext uri="{BB962C8B-B14F-4D97-AF65-F5344CB8AC3E}">
        <p14:creationId xmlns:p14="http://schemas.microsoft.com/office/powerpoint/2010/main" val="432533192"/>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ssion Survey">
    <p:spTree>
      <p:nvGrpSpPr>
        <p:cNvPr id="1" name=""/>
        <p:cNvGrpSpPr/>
        <p:nvPr/>
      </p:nvGrpSpPr>
      <p:grpSpPr>
        <a:xfrm>
          <a:off x="0" y="0"/>
          <a:ext cx="0" cy="0"/>
          <a:chOff x="0" y="0"/>
          <a:chExt cx="0" cy="0"/>
        </a:xfrm>
      </p:grpSpPr>
      <p:pic>
        <p:nvPicPr>
          <p:cNvPr id="5" name="object 3" descr="object 3">
            <a:extLst>
              <a:ext uri="{FF2B5EF4-FFF2-40B4-BE49-F238E27FC236}">
                <a16:creationId xmlns:a16="http://schemas.microsoft.com/office/drawing/2014/main" id="{7C4580D5-DF6C-B99D-F0E1-D596FC54F696}"/>
              </a:ext>
            </a:extLst>
          </p:cNvPr>
          <p:cNvPicPr>
            <a:picLocks/>
          </p:cNvPicPr>
          <p:nvPr/>
        </p:nvPicPr>
        <p:blipFill rotWithShape="1">
          <a:blip r:embed="rId2"/>
          <a:srcRect t="80014"/>
          <a:stretch/>
        </p:blipFill>
        <p:spPr>
          <a:xfrm>
            <a:off x="-30480" y="5806440"/>
            <a:ext cx="12252960" cy="1051560"/>
          </a:xfrm>
          <a:prstGeom prst="rect">
            <a:avLst/>
          </a:prstGeom>
          <a:ln w="12700" cap="flat">
            <a:noFill/>
            <a:miter lim="400000"/>
          </a:ln>
          <a:effectLst/>
        </p:spPr>
      </p:pic>
      <p:pic>
        <p:nvPicPr>
          <p:cNvPr id="7" name="object 5" descr="object 5">
            <a:extLst>
              <a:ext uri="{FF2B5EF4-FFF2-40B4-BE49-F238E27FC236}">
                <a16:creationId xmlns:a16="http://schemas.microsoft.com/office/drawing/2014/main" id="{D8A6BD4D-54AD-741C-B9BC-1E215FBE5411}"/>
              </a:ext>
            </a:extLst>
          </p:cNvPr>
          <p:cNvPicPr>
            <a:picLocks noChangeAspect="1"/>
          </p:cNvPicPr>
          <p:nvPr/>
        </p:nvPicPr>
        <p:blipFill>
          <a:blip r:embed="rId3"/>
          <a:stretch>
            <a:fillRect/>
          </a:stretch>
        </p:blipFill>
        <p:spPr>
          <a:xfrm>
            <a:off x="9691223" y="5889738"/>
            <a:ext cx="2524527" cy="914400"/>
          </a:xfrm>
          <a:prstGeom prst="rect">
            <a:avLst/>
          </a:prstGeom>
          <a:ln w="12700" cap="flat">
            <a:noFill/>
            <a:miter lim="400000"/>
          </a:ln>
          <a:effectLst/>
        </p:spPr>
      </p:pic>
      <p:sp>
        <p:nvSpPr>
          <p:cNvPr id="2" name="TextBox 1">
            <a:extLst>
              <a:ext uri="{FF2B5EF4-FFF2-40B4-BE49-F238E27FC236}">
                <a16:creationId xmlns:a16="http://schemas.microsoft.com/office/drawing/2014/main" id="{83242CE5-6E6D-3F5A-B981-549AA7BA4F08}"/>
              </a:ext>
            </a:extLst>
          </p:cNvPr>
          <p:cNvSpPr txBox="1"/>
          <p:nvPr userDrawn="1"/>
        </p:nvSpPr>
        <p:spPr>
          <a:xfrm>
            <a:off x="736270" y="356260"/>
            <a:ext cx="8333370" cy="707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Calibri"/>
                <a:ea typeface="Calibri"/>
                <a:cs typeface="Calibri"/>
                <a:sym typeface="Calibri"/>
              </a:rPr>
              <a:t>Session Survey information placeholder</a:t>
            </a:r>
          </a:p>
        </p:txBody>
      </p:sp>
      <p:sp>
        <p:nvSpPr>
          <p:cNvPr id="3" name="object 10">
            <a:extLst>
              <a:ext uri="{FF2B5EF4-FFF2-40B4-BE49-F238E27FC236}">
                <a16:creationId xmlns:a16="http://schemas.microsoft.com/office/drawing/2014/main" id="{C27B1A50-86C9-0C0B-36DC-4D4F69DEAE14}"/>
              </a:ext>
            </a:extLst>
          </p:cNvPr>
          <p:cNvSpPr txBox="1"/>
          <p:nvPr userDrawn="1"/>
        </p:nvSpPr>
        <p:spPr>
          <a:xfrm>
            <a:off x="267378" y="5806440"/>
            <a:ext cx="5828621" cy="105156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p>
            <a:pPr indent="12700">
              <a:spcBef>
                <a:spcPts val="100"/>
              </a:spcBef>
              <a:defRPr sz="1300" spc="215">
                <a:solidFill>
                  <a:srgbClr val="3C474C"/>
                </a:solidFill>
                <a:latin typeface="Lucida Sans Unicode"/>
                <a:ea typeface="Lucida Sans Unicode"/>
                <a:cs typeface="Lucida Sans Unicode"/>
                <a:sym typeface="Lucida Sans Unicode"/>
              </a:defRPr>
            </a:pPr>
            <a:r>
              <a:rPr dirty="0">
                <a:solidFill>
                  <a:schemeClr val="bg1"/>
                </a:solidFill>
              </a:rPr>
              <a:t>@</a:t>
            </a:r>
            <a:r>
              <a:rPr spc="-65" dirty="0">
                <a:solidFill>
                  <a:schemeClr val="bg1"/>
                </a:solidFill>
              </a:rPr>
              <a:t> </a:t>
            </a:r>
            <a:r>
              <a:rPr spc="-50" dirty="0">
                <a:solidFill>
                  <a:schemeClr val="bg1"/>
                </a:solidFill>
              </a:rPr>
              <a:t>2023</a:t>
            </a:r>
            <a:r>
              <a:rPr spc="-65" dirty="0">
                <a:solidFill>
                  <a:schemeClr val="bg1"/>
                </a:solidFill>
              </a:rPr>
              <a:t> </a:t>
            </a:r>
            <a:r>
              <a:rPr spc="60" dirty="0">
                <a:solidFill>
                  <a:schemeClr val="bg1"/>
                </a:solidFill>
              </a:rPr>
              <a:t>Dynamic</a:t>
            </a:r>
            <a:r>
              <a:rPr spc="-65" dirty="0">
                <a:solidFill>
                  <a:schemeClr val="bg1"/>
                </a:solidFill>
              </a:rPr>
              <a:t> </a:t>
            </a:r>
            <a:r>
              <a:rPr spc="40" dirty="0">
                <a:solidFill>
                  <a:schemeClr val="bg1"/>
                </a:solidFill>
              </a:rPr>
              <a:t>Communities</a:t>
            </a:r>
            <a:r>
              <a:rPr lang="en-US" spc="40" dirty="0">
                <a:solidFill>
                  <a:schemeClr val="bg1"/>
                </a:solidFill>
              </a:rPr>
              <a:t> | “For Users, By Users”</a:t>
            </a:r>
          </a:p>
          <a:p>
            <a:pPr indent="12700">
              <a:spcBef>
                <a:spcPts val="100"/>
              </a:spcBef>
              <a:defRPr sz="1300" spc="215">
                <a:solidFill>
                  <a:srgbClr val="3C474C"/>
                </a:solidFill>
                <a:latin typeface="Lucida Sans Unicode"/>
                <a:ea typeface="Lucida Sans Unicode"/>
                <a:cs typeface="Lucida Sans Unicode"/>
                <a:sym typeface="Lucida Sans Unicode"/>
              </a:defRPr>
            </a:pPr>
            <a:r>
              <a:rPr lang="en-US" spc="40" dirty="0">
                <a:solidFill>
                  <a:schemeClr val="bg1"/>
                </a:solidFill>
              </a:rPr>
              <a:t>    summitna.com | dynamicscommunities.com</a:t>
            </a:r>
          </a:p>
        </p:txBody>
      </p:sp>
    </p:spTree>
    <p:extLst>
      <p:ext uri="{BB962C8B-B14F-4D97-AF65-F5344CB8AC3E}">
        <p14:creationId xmlns:p14="http://schemas.microsoft.com/office/powerpoint/2010/main" val="2244599943"/>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609600" y="274637"/>
            <a:ext cx="10972800" cy="132556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Title Text</a:t>
            </a:r>
          </a:p>
        </p:txBody>
      </p:sp>
      <p:sp>
        <p:nvSpPr>
          <p:cNvPr id="3"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315427" y="6377940"/>
            <a:ext cx="266974" cy="279401"/>
          </a:xfrm>
          <a:prstGeom prst="rect">
            <a:avLst/>
          </a:prstGeom>
          <a:ln w="12700">
            <a:miter lim="400000"/>
          </a:ln>
        </p:spPr>
        <p:txBody>
          <a:bodyPr wrap="none" lIns="0" tIns="0" rIns="0" bIns="0">
            <a:spAutoFit/>
          </a:bodyPr>
          <a:lstStyle>
            <a:lvl1pPr algn="r">
              <a:defRPr>
                <a:solidFill>
                  <a:srgbClr val="888888"/>
                </a:solidFill>
                <a:latin typeface="+mn-lt"/>
                <a:ea typeface="+mn-ea"/>
                <a:cs typeface="+mn-cs"/>
                <a:sym typeface="Helvetica"/>
              </a:defRPr>
            </a:lvl1pPr>
          </a:lstStyle>
          <a:p>
            <a:fld id="{86CB4B4D-7CA3-9044-876B-883B54F8677D}" type="slidenum">
              <a:t>‹#›</a:t>
            </a:fld>
            <a:endParaRPr dirty="0"/>
          </a:p>
        </p:txBody>
      </p:sp>
    </p:spTree>
  </p:cSld>
  <p:clrMap bg1="lt1" tx1="dk1" bg2="lt2" tx2="dk2" accent1="accent1" accent2="accent2" accent3="accent3" accent4="accent4" accent5="accent5" accent6="accent6" hlink="hlink" folHlink="folHlink"/>
  <p:sldLayoutIdLst>
    <p:sldLayoutId id="2147483659" r:id="rId1"/>
    <p:sldLayoutId id="2147483656" r:id="rId2"/>
    <p:sldLayoutId id="2147483663" r:id="rId3"/>
    <p:sldLayoutId id="2147483658" r:id="rId4"/>
    <p:sldLayoutId id="2147483657" r:id="rId5"/>
    <p:sldLayoutId id="2147483665" r:id="rId6"/>
    <p:sldLayoutId id="2147483662" r:id="rId7"/>
    <p:sldLayoutId id="2147483660" r:id="rId8"/>
    <p:sldLayoutId id="2147483666" r:id="rId9"/>
    <p:sldLayoutId id="2147483661" r:id="rId10"/>
    <p:sldLayoutId id="2147483668" r:id="rId11"/>
    <p:sldLayoutId id="2147483669" r:id="rId12"/>
    <p:sldLayoutId id="2147483670" r:id="rId13"/>
  </p:sldLayoutIdLst>
  <p:transition spd="med"/>
  <p:txStyles>
    <p:titleStyle>
      <a:lvl1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1pPr>
      <a:lvl2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2pPr>
      <a:lvl3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3pPr>
      <a:lvl4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4pPr>
      <a:lvl5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5pPr>
      <a:lvl6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6pPr>
      <a:lvl7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7pPr>
      <a:lvl8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8pPr>
      <a:lvl9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9pPr>
    </p:titleStyle>
    <p:bodyStyle>
      <a:lvl1pPr marL="0" marR="0" indent="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1pPr>
      <a:lvl2pPr marL="0" marR="0" indent="4572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2pPr>
      <a:lvl3pPr marL="0" marR="0" indent="9144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3pPr>
      <a:lvl4pPr marL="0" marR="0" indent="13716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4pPr>
      <a:lvl5pPr marL="0" marR="0" indent="18288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5pPr>
      <a:lvl6pPr marL="0" marR="0" indent="22860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6pPr>
      <a:lvl7pPr marL="0" marR="0" indent="27432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7pPr>
      <a:lvl8pPr marL="0" marR="0" indent="32004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8pPr>
      <a:lvl9pPr marL="0" marR="0" indent="36576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9pPr>
    </p:bodyStyle>
    <p:otherStyle>
      <a:lvl1pPr marL="0" marR="0" indent="0" algn="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a:defRPr>
      </a:lvl1pPr>
      <a:lvl2pPr marL="0" marR="0" indent="0" algn="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a:defRPr>
      </a:lvl2pPr>
      <a:lvl3pPr marL="0" marR="0" indent="0" algn="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a:defRPr>
      </a:lvl3pPr>
      <a:lvl4pPr marL="0" marR="0" indent="0" algn="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a:defRPr>
      </a:lvl4pPr>
      <a:lvl5pPr marL="0" marR="0" indent="0" algn="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a:defRPr>
      </a:lvl5pPr>
      <a:lvl6pPr marL="0" marR="0" indent="0" algn="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a:defRPr>
      </a:lvl6pPr>
      <a:lvl7pPr marL="0" marR="0" indent="0" algn="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a:defRPr>
      </a:lvl7pPr>
      <a:lvl8pPr marL="0" marR="0" indent="0" algn="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a:defRPr>
      </a:lvl8pPr>
      <a:lvl9pPr marL="0" marR="0" indent="0" algn="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3.svg"/><Relationship Id="rId4" Type="http://schemas.openxmlformats.org/officeDocument/2006/relationships/image" Target="../media/image32.sv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2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2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41.png"/><Relationship Id="rId7" Type="http://schemas.openxmlformats.org/officeDocument/2006/relationships/image" Target="../media/image36.sv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42.png"/><Relationship Id="rId4" Type="http://schemas.openxmlformats.org/officeDocument/2006/relationships/image" Target="../media/image30.png"/><Relationship Id="rId9" Type="http://schemas.openxmlformats.org/officeDocument/2006/relationships/image" Target="../media/image40.svg"/></Relationships>
</file>

<file path=ppt/slides/_rels/slide23.xml.rels><?xml version="1.0" encoding="UTF-8" standalone="yes"?>
<Relationships xmlns="http://schemas.openxmlformats.org/package/2006/relationships"><Relationship Id="rId3" Type="http://schemas.openxmlformats.org/officeDocument/2006/relationships/hyperlink" Target="https://tinyurl.com/45d6kh2h"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44.sv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6.sv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63.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4.xml"/><Relationship Id="rId7" Type="http://schemas.openxmlformats.org/officeDocument/2006/relationships/image" Target="../media/image12.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11.xml"/><Relationship Id="rId5" Type="http://schemas.openxmlformats.org/officeDocument/2006/relationships/tags" Target="../tags/tag6.xml"/><Relationship Id="rId4"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12B067-9174-6AB7-D52E-60D2EA7F954E}"/>
              </a:ext>
            </a:extLst>
          </p:cNvPr>
          <p:cNvSpPr>
            <a:spLocks noGrp="1"/>
          </p:cNvSpPr>
          <p:nvPr>
            <p:ph sz="quarter" idx="10"/>
          </p:nvPr>
        </p:nvSpPr>
        <p:spPr>
          <a:xfrm>
            <a:off x="5936976" y="1480137"/>
            <a:ext cx="5705059" cy="643569"/>
          </a:xfrm>
        </p:spPr>
        <p:txBody>
          <a:bodyPr>
            <a:normAutofit/>
          </a:bodyPr>
          <a:lstStyle/>
          <a:p>
            <a:pPr marL="0" indent="0">
              <a:buNone/>
            </a:pPr>
            <a:r>
              <a:rPr lang="en-US" sz="2000" dirty="0">
                <a:latin typeface="Helvetica "/>
              </a:rPr>
              <a:t>2. Download our sample .pbix file</a:t>
            </a:r>
          </a:p>
        </p:txBody>
      </p:sp>
      <p:sp>
        <p:nvSpPr>
          <p:cNvPr id="2" name="Title 1">
            <a:extLst>
              <a:ext uri="{FF2B5EF4-FFF2-40B4-BE49-F238E27FC236}">
                <a16:creationId xmlns:a16="http://schemas.microsoft.com/office/drawing/2014/main" id="{C37C8936-B5CF-3E1F-3EC6-38BD89AD7A81}"/>
              </a:ext>
            </a:extLst>
          </p:cNvPr>
          <p:cNvSpPr>
            <a:spLocks noGrp="1"/>
          </p:cNvSpPr>
          <p:nvPr>
            <p:ph type="title"/>
          </p:nvPr>
        </p:nvSpPr>
        <p:spPr/>
        <p:txBody>
          <a:bodyPr/>
          <a:lstStyle/>
          <a:p>
            <a:r>
              <a:rPr lang="en-US" dirty="0"/>
              <a:t>Welcome! While you wait, please…</a:t>
            </a:r>
          </a:p>
        </p:txBody>
      </p:sp>
      <p:sp>
        <p:nvSpPr>
          <p:cNvPr id="8" name="Content Placeholder 2">
            <a:extLst>
              <a:ext uri="{FF2B5EF4-FFF2-40B4-BE49-F238E27FC236}">
                <a16:creationId xmlns:a16="http://schemas.microsoft.com/office/drawing/2014/main" id="{61C0B9D6-04FD-C14D-9C7C-C225F1CAC893}"/>
              </a:ext>
            </a:extLst>
          </p:cNvPr>
          <p:cNvSpPr txBox="1">
            <a:spLocks/>
          </p:cNvSpPr>
          <p:nvPr/>
        </p:nvSpPr>
        <p:spPr>
          <a:xfrm>
            <a:off x="258127" y="1480137"/>
            <a:ext cx="4486151" cy="1179576"/>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Arial" panose="020B0604020202020204" pitchFamily="34" charset="0"/>
              <a:buAutoNum type="arabicPeriod"/>
            </a:pPr>
            <a:r>
              <a:rPr lang="en-US" sz="2400" dirty="0"/>
              <a:t>Download Paginated/Power BI Report Builder (if you haven’t already) from Power BI.</a:t>
            </a:r>
          </a:p>
          <a:p>
            <a:pPr marL="0" indent="0">
              <a:buFont typeface="Arial" panose="020B0604020202020204" pitchFamily="34" charset="0"/>
              <a:buNone/>
            </a:pPr>
            <a:endParaRPr lang="en-US" dirty="0"/>
          </a:p>
        </p:txBody>
      </p:sp>
      <p:pic>
        <p:nvPicPr>
          <p:cNvPr id="10" name="Picture 9">
            <a:extLst>
              <a:ext uri="{FF2B5EF4-FFF2-40B4-BE49-F238E27FC236}">
                <a16:creationId xmlns:a16="http://schemas.microsoft.com/office/drawing/2014/main" id="{4343FB4C-E574-C89C-CA55-149381D5E50C}"/>
              </a:ext>
            </a:extLst>
          </p:cNvPr>
          <p:cNvPicPr>
            <a:picLocks noChangeAspect="1"/>
          </p:cNvPicPr>
          <p:nvPr/>
        </p:nvPicPr>
        <p:blipFill rotWithShape="1">
          <a:blip r:embed="rId3"/>
          <a:srcRect r="2895" b="28661"/>
          <a:stretch/>
        </p:blipFill>
        <p:spPr>
          <a:xfrm>
            <a:off x="833864" y="2767420"/>
            <a:ext cx="3671875" cy="2422447"/>
          </a:xfrm>
          <a:prstGeom prst="rect">
            <a:avLst/>
          </a:prstGeom>
        </p:spPr>
      </p:pic>
      <p:sp>
        <p:nvSpPr>
          <p:cNvPr id="12" name="TextBox 11">
            <a:extLst>
              <a:ext uri="{FF2B5EF4-FFF2-40B4-BE49-F238E27FC236}">
                <a16:creationId xmlns:a16="http://schemas.microsoft.com/office/drawing/2014/main" id="{CEC83973-A66F-90EB-FBF0-FFFFBA49835B}"/>
              </a:ext>
            </a:extLst>
          </p:cNvPr>
          <p:cNvSpPr txBox="1"/>
          <p:nvPr/>
        </p:nvSpPr>
        <p:spPr>
          <a:xfrm>
            <a:off x="350891" y="5575240"/>
            <a:ext cx="4868137" cy="461665"/>
          </a:xfrm>
          <a:prstGeom prst="rect">
            <a:avLst/>
          </a:prstGeom>
          <a:noFill/>
        </p:spPr>
        <p:txBody>
          <a:bodyPr wrap="square">
            <a:spAutoFit/>
          </a:bodyPr>
          <a:lstStyle/>
          <a:p>
            <a:r>
              <a:rPr lang="en-US" sz="2400" b="1" dirty="0"/>
              <a:t>https://tinyurl.com/3frbf26v</a:t>
            </a:r>
          </a:p>
        </p:txBody>
      </p:sp>
      <p:sp>
        <p:nvSpPr>
          <p:cNvPr id="13" name="TextBox 12">
            <a:extLst>
              <a:ext uri="{FF2B5EF4-FFF2-40B4-BE49-F238E27FC236}">
                <a16:creationId xmlns:a16="http://schemas.microsoft.com/office/drawing/2014/main" id="{F35D4F08-0B7D-8BF5-4842-956AC69A09CF}"/>
              </a:ext>
            </a:extLst>
          </p:cNvPr>
          <p:cNvSpPr txBox="1"/>
          <p:nvPr/>
        </p:nvSpPr>
        <p:spPr>
          <a:xfrm>
            <a:off x="5937471" y="1954564"/>
            <a:ext cx="4868137" cy="461665"/>
          </a:xfrm>
          <a:prstGeom prst="rect">
            <a:avLst/>
          </a:prstGeom>
          <a:noFill/>
        </p:spPr>
        <p:txBody>
          <a:bodyPr wrap="square">
            <a:spAutoFit/>
          </a:bodyPr>
          <a:lstStyle/>
          <a:p>
            <a:r>
              <a:rPr lang="en-US" sz="2400" b="1" dirty="0"/>
              <a:t>https://tinyurl.com/45d6kh2h</a:t>
            </a:r>
          </a:p>
        </p:txBody>
      </p:sp>
      <p:sp>
        <p:nvSpPr>
          <p:cNvPr id="15" name="Arrow: Right 14">
            <a:extLst>
              <a:ext uri="{FF2B5EF4-FFF2-40B4-BE49-F238E27FC236}">
                <a16:creationId xmlns:a16="http://schemas.microsoft.com/office/drawing/2014/main" id="{83F6711C-5E68-2774-8A04-5FE4532566E4}"/>
              </a:ext>
            </a:extLst>
          </p:cNvPr>
          <p:cNvSpPr/>
          <p:nvPr/>
        </p:nvSpPr>
        <p:spPr>
          <a:xfrm>
            <a:off x="833864" y="4287584"/>
            <a:ext cx="1283075" cy="4616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tent Placeholder 2">
            <a:extLst>
              <a:ext uri="{FF2B5EF4-FFF2-40B4-BE49-F238E27FC236}">
                <a16:creationId xmlns:a16="http://schemas.microsoft.com/office/drawing/2014/main" id="{92A222D4-A539-4D2E-D9D6-8EF89B1C141A}"/>
              </a:ext>
            </a:extLst>
          </p:cNvPr>
          <p:cNvSpPr txBox="1">
            <a:spLocks/>
          </p:cNvSpPr>
          <p:nvPr/>
        </p:nvSpPr>
        <p:spPr>
          <a:xfrm>
            <a:off x="5936976" y="4257597"/>
            <a:ext cx="6029680" cy="1878160"/>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3. Upload that sample .pbix file to the Power BI Service to a workspace of your choosing. </a:t>
            </a:r>
            <a:br>
              <a:rPr lang="en-US" sz="2000" dirty="0"/>
            </a:br>
            <a:br>
              <a:rPr lang="en-US" sz="2400" dirty="0"/>
            </a:br>
            <a:r>
              <a:rPr lang="en-US" sz="1800" i="1" dirty="0"/>
              <a:t>Note: If you don’t have access to one, you can sign up for free at PowerBI.com using a business email. </a:t>
            </a:r>
            <a:endParaRPr lang="en-US" sz="2400" i="1" dirty="0"/>
          </a:p>
        </p:txBody>
      </p:sp>
      <p:pic>
        <p:nvPicPr>
          <p:cNvPr id="6" name="Picture 5">
            <a:extLst>
              <a:ext uri="{FF2B5EF4-FFF2-40B4-BE49-F238E27FC236}">
                <a16:creationId xmlns:a16="http://schemas.microsoft.com/office/drawing/2014/main" id="{C85326ED-0F63-FDA7-5DA8-6ED0E92EEA5A}"/>
              </a:ext>
            </a:extLst>
          </p:cNvPr>
          <p:cNvPicPr>
            <a:picLocks noChangeAspect="1"/>
          </p:cNvPicPr>
          <p:nvPr/>
        </p:nvPicPr>
        <p:blipFill rotWithShape="1">
          <a:blip r:embed="rId4"/>
          <a:srcRect b="7106"/>
          <a:stretch/>
        </p:blipFill>
        <p:spPr>
          <a:xfrm>
            <a:off x="5937471" y="2462128"/>
            <a:ext cx="5996402" cy="1666010"/>
          </a:xfrm>
          <a:prstGeom prst="rect">
            <a:avLst/>
          </a:prstGeom>
        </p:spPr>
      </p:pic>
      <p:sp>
        <p:nvSpPr>
          <p:cNvPr id="7" name="Rectangle 6">
            <a:extLst>
              <a:ext uri="{FF2B5EF4-FFF2-40B4-BE49-F238E27FC236}">
                <a16:creationId xmlns:a16="http://schemas.microsoft.com/office/drawing/2014/main" id="{8317B0BC-96C7-46B5-2114-D7A4E9971C44}"/>
              </a:ext>
            </a:extLst>
          </p:cNvPr>
          <p:cNvSpPr/>
          <p:nvPr/>
        </p:nvSpPr>
        <p:spPr>
          <a:xfrm>
            <a:off x="11502887" y="3721590"/>
            <a:ext cx="278296" cy="280567"/>
          </a:xfrm>
          <a:prstGeom prst="rect">
            <a:avLst/>
          </a:prstGeom>
          <a:noFill/>
          <a:ln w="38100" cap="flat">
            <a:solidFill>
              <a:srgbClr val="FF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Calibri"/>
              <a:ea typeface="Calibri"/>
              <a:cs typeface="Calibri"/>
              <a:sym typeface="Calibri"/>
            </a:endParaRPr>
          </a:p>
        </p:txBody>
      </p:sp>
      <p:sp>
        <p:nvSpPr>
          <p:cNvPr id="9" name="Arrow: Down 8">
            <a:extLst>
              <a:ext uri="{FF2B5EF4-FFF2-40B4-BE49-F238E27FC236}">
                <a16:creationId xmlns:a16="http://schemas.microsoft.com/office/drawing/2014/main" id="{BB6541ED-C3C6-E442-CF54-27F425291F14}"/>
              </a:ext>
            </a:extLst>
          </p:cNvPr>
          <p:cNvSpPr/>
          <p:nvPr/>
        </p:nvSpPr>
        <p:spPr>
          <a:xfrm>
            <a:off x="11448149" y="1586647"/>
            <a:ext cx="414276" cy="2111994"/>
          </a:xfrm>
          <a:prstGeom prst="downArrow">
            <a:avLst>
              <a:gd name="adj1" fmla="val 24409"/>
              <a:gd name="adj2" fmla="val 50000"/>
            </a:avLst>
          </a:prstGeom>
          <a:solidFill>
            <a:srgbClr val="FF000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Calibri"/>
              <a:ea typeface="Calibri"/>
              <a:cs typeface="Calibri"/>
              <a:sym typeface="Calibri"/>
            </a:endParaRPr>
          </a:p>
        </p:txBody>
      </p:sp>
    </p:spTree>
    <p:extLst>
      <p:ext uri="{BB962C8B-B14F-4D97-AF65-F5344CB8AC3E}">
        <p14:creationId xmlns:p14="http://schemas.microsoft.com/office/powerpoint/2010/main" val="136530386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68FF173-7216-5BE6-722B-7B1CDE5DA4F0}"/>
              </a:ext>
            </a:extLst>
          </p:cNvPr>
          <p:cNvPicPr>
            <a:picLocks noChangeAspect="1"/>
          </p:cNvPicPr>
          <p:nvPr/>
        </p:nvPicPr>
        <p:blipFill>
          <a:blip r:embed="rId3"/>
          <a:stretch>
            <a:fillRect/>
          </a:stretch>
        </p:blipFill>
        <p:spPr>
          <a:xfrm>
            <a:off x="132764" y="124543"/>
            <a:ext cx="11952556" cy="6658408"/>
          </a:xfrm>
          <a:prstGeom prst="rect">
            <a:avLst/>
          </a:prstGeom>
        </p:spPr>
      </p:pic>
      <p:sp>
        <p:nvSpPr>
          <p:cNvPr id="7" name="Rectangle 6">
            <a:extLst>
              <a:ext uri="{FF2B5EF4-FFF2-40B4-BE49-F238E27FC236}">
                <a16:creationId xmlns:a16="http://schemas.microsoft.com/office/drawing/2014/main" id="{3860154A-59B0-CBA9-E516-8E61BFC91A14}"/>
              </a:ext>
            </a:extLst>
          </p:cNvPr>
          <p:cNvSpPr/>
          <p:nvPr/>
        </p:nvSpPr>
        <p:spPr>
          <a:xfrm>
            <a:off x="11706726" y="1360295"/>
            <a:ext cx="439553" cy="54908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94B7EE4-1CF4-7938-B6E7-BBCF9D696ECA}"/>
              </a:ext>
            </a:extLst>
          </p:cNvPr>
          <p:cNvSpPr/>
          <p:nvPr/>
        </p:nvSpPr>
        <p:spPr>
          <a:xfrm rot="16200000">
            <a:off x="5860873" y="593226"/>
            <a:ext cx="397074" cy="121188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ADE8198D-C969-5A4A-E67A-AC010432D313}"/>
              </a:ext>
            </a:extLst>
          </p:cNvPr>
          <p:cNvSpPr/>
          <p:nvPr/>
        </p:nvSpPr>
        <p:spPr>
          <a:xfrm rot="16200000">
            <a:off x="952946" y="-708213"/>
            <a:ext cx="724853" cy="23070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BCFB64D5-4763-063E-AE45-923F1379640E}"/>
              </a:ext>
            </a:extLst>
          </p:cNvPr>
          <p:cNvSpPr/>
          <p:nvPr/>
        </p:nvSpPr>
        <p:spPr>
          <a:xfrm rot="16200000">
            <a:off x="10817624" y="-550501"/>
            <a:ext cx="724853" cy="18775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903692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3" grpId="0"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9B9C0-68E1-C3D1-688E-2E8D02CB84CE}"/>
              </a:ext>
            </a:extLst>
          </p:cNvPr>
          <p:cNvSpPr>
            <a:spLocks noGrp="1"/>
          </p:cNvSpPr>
          <p:nvPr>
            <p:ph type="title" idx="4294967295"/>
          </p:nvPr>
        </p:nvSpPr>
        <p:spPr>
          <a:xfrm>
            <a:off x="6921045" y="416138"/>
            <a:ext cx="4291979" cy="1141413"/>
          </a:xfrm>
        </p:spPr>
        <p:txBody>
          <a:bodyPr>
            <a:noAutofit/>
          </a:bodyPr>
          <a:lstStyle/>
          <a:p>
            <a:pPr algn="ctr"/>
            <a:r>
              <a:rPr lang="en-US" sz="3200" dirty="0"/>
              <a:t>Paginated </a:t>
            </a:r>
            <a:br>
              <a:rPr lang="en-US" sz="3200" dirty="0"/>
            </a:br>
            <a:r>
              <a:rPr lang="en-US" sz="3200" dirty="0"/>
              <a:t>Power BI Reports</a:t>
            </a:r>
          </a:p>
        </p:txBody>
      </p:sp>
      <p:sp>
        <p:nvSpPr>
          <p:cNvPr id="5" name="Title 1">
            <a:extLst>
              <a:ext uri="{FF2B5EF4-FFF2-40B4-BE49-F238E27FC236}">
                <a16:creationId xmlns:a16="http://schemas.microsoft.com/office/drawing/2014/main" id="{2EFE7574-F981-D477-5B67-421BD608AE84}"/>
              </a:ext>
            </a:extLst>
          </p:cNvPr>
          <p:cNvSpPr txBox="1">
            <a:spLocks/>
          </p:cNvSpPr>
          <p:nvPr/>
        </p:nvSpPr>
        <p:spPr>
          <a:xfrm>
            <a:off x="747724" y="377874"/>
            <a:ext cx="4523232" cy="11658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ctr"/>
            <a:r>
              <a:rPr lang="en-US" sz="3200" b="1" dirty="0">
                <a:solidFill>
                  <a:schemeClr val="accent1">
                    <a:lumMod val="50000"/>
                  </a:schemeClr>
                </a:solidFill>
                <a:latin typeface="Verdana" panose="020B0604030504040204" pitchFamily="34" charset="0"/>
                <a:ea typeface="Verdana" panose="020B0604030504040204" pitchFamily="34" charset="0"/>
              </a:rPr>
              <a:t>Standard</a:t>
            </a:r>
            <a:br>
              <a:rPr lang="en-US" sz="3200" b="1" dirty="0">
                <a:solidFill>
                  <a:schemeClr val="accent1">
                    <a:lumMod val="50000"/>
                  </a:schemeClr>
                </a:solidFill>
                <a:latin typeface="Verdana" panose="020B0604030504040204" pitchFamily="34" charset="0"/>
                <a:ea typeface="Verdana" panose="020B0604030504040204" pitchFamily="34" charset="0"/>
              </a:rPr>
            </a:br>
            <a:r>
              <a:rPr lang="en-US" sz="3200" b="1" dirty="0">
                <a:solidFill>
                  <a:schemeClr val="accent1">
                    <a:lumMod val="50000"/>
                  </a:schemeClr>
                </a:solidFill>
                <a:latin typeface="Verdana" panose="020B0604030504040204" pitchFamily="34" charset="0"/>
                <a:ea typeface="Verdana" panose="020B0604030504040204" pitchFamily="34" charset="0"/>
              </a:rPr>
              <a:t>Power BI Reports</a:t>
            </a:r>
          </a:p>
        </p:txBody>
      </p:sp>
      <p:sp>
        <p:nvSpPr>
          <p:cNvPr id="7" name="TextBox 6">
            <a:extLst>
              <a:ext uri="{FF2B5EF4-FFF2-40B4-BE49-F238E27FC236}">
                <a16:creationId xmlns:a16="http://schemas.microsoft.com/office/drawing/2014/main" id="{5C49C23B-A17E-E816-17D8-2198350A2E7C}"/>
              </a:ext>
            </a:extLst>
          </p:cNvPr>
          <p:cNvSpPr txBox="1"/>
          <p:nvPr/>
        </p:nvSpPr>
        <p:spPr>
          <a:xfrm>
            <a:off x="5603680" y="623922"/>
            <a:ext cx="1010652" cy="646331"/>
          </a:xfrm>
          <a:prstGeom prst="rect">
            <a:avLst/>
          </a:prstGeom>
          <a:noFill/>
        </p:spPr>
        <p:txBody>
          <a:bodyPr wrap="square">
            <a:spAutoFit/>
          </a:bodyPr>
          <a:lstStyle/>
          <a:p>
            <a:r>
              <a:rPr lang="en-US" sz="3600" b="1" dirty="0"/>
              <a:t>Vs.</a:t>
            </a:r>
          </a:p>
        </p:txBody>
      </p:sp>
      <p:sp>
        <p:nvSpPr>
          <p:cNvPr id="3" name="TextBox 2">
            <a:extLst>
              <a:ext uri="{FF2B5EF4-FFF2-40B4-BE49-F238E27FC236}">
                <a16:creationId xmlns:a16="http://schemas.microsoft.com/office/drawing/2014/main" id="{100B4F81-DED8-8EFE-06D8-3022E438AD02}"/>
              </a:ext>
            </a:extLst>
          </p:cNvPr>
          <p:cNvSpPr txBox="1"/>
          <p:nvPr/>
        </p:nvSpPr>
        <p:spPr>
          <a:xfrm>
            <a:off x="576427" y="1884879"/>
            <a:ext cx="5027253" cy="1200329"/>
          </a:xfrm>
          <a:prstGeom prst="rect">
            <a:avLst/>
          </a:prstGeom>
          <a:noFill/>
        </p:spPr>
        <p:txBody>
          <a:bodyPr wrap="square" rtlCol="0">
            <a:spAutoFit/>
          </a:bodyPr>
          <a:lstStyle/>
          <a:p>
            <a:r>
              <a:rPr lang="en-US" b="1" dirty="0"/>
              <a:t>Core purpose: </a:t>
            </a:r>
            <a:r>
              <a:rPr lang="en-US" dirty="0"/>
              <a:t>Create dynamic reports that can be interacted with on a variety of different screens. </a:t>
            </a:r>
            <a:br>
              <a:rPr lang="en-US" dirty="0"/>
            </a:br>
            <a:endParaRPr lang="en-US" b="1" dirty="0"/>
          </a:p>
        </p:txBody>
      </p:sp>
      <p:sp>
        <p:nvSpPr>
          <p:cNvPr id="8" name="TextBox 7">
            <a:extLst>
              <a:ext uri="{FF2B5EF4-FFF2-40B4-BE49-F238E27FC236}">
                <a16:creationId xmlns:a16="http://schemas.microsoft.com/office/drawing/2014/main" id="{CB1C4566-DE70-FC2C-7844-F37236DF66EC}"/>
              </a:ext>
            </a:extLst>
          </p:cNvPr>
          <p:cNvSpPr txBox="1"/>
          <p:nvPr/>
        </p:nvSpPr>
        <p:spPr>
          <a:xfrm>
            <a:off x="6622322" y="1884879"/>
            <a:ext cx="5113070" cy="1200329"/>
          </a:xfrm>
          <a:prstGeom prst="rect">
            <a:avLst/>
          </a:prstGeom>
          <a:noFill/>
        </p:spPr>
        <p:txBody>
          <a:bodyPr wrap="square" rtlCol="0">
            <a:spAutoFit/>
          </a:bodyPr>
          <a:lstStyle/>
          <a:p>
            <a:r>
              <a:rPr lang="en-US" b="1" dirty="0"/>
              <a:t>Core purpose: </a:t>
            </a:r>
            <a:r>
              <a:rPr lang="en-US" dirty="0"/>
              <a:t>provide precisely structured reports that can be reliable be viewed on a computer screen, PDF, or print out.</a:t>
            </a:r>
            <a:endParaRPr lang="en-US" b="1" dirty="0"/>
          </a:p>
          <a:p>
            <a:pPr marL="285750" indent="-285750">
              <a:buFont typeface="Arial" panose="020B0604020202020204" pitchFamily="34" charset="0"/>
              <a:buChar char="•"/>
            </a:pPr>
            <a:endParaRPr lang="en-US" dirty="0"/>
          </a:p>
        </p:txBody>
      </p:sp>
      <p:sp>
        <p:nvSpPr>
          <p:cNvPr id="14" name="TextBox 13">
            <a:extLst>
              <a:ext uri="{FF2B5EF4-FFF2-40B4-BE49-F238E27FC236}">
                <a16:creationId xmlns:a16="http://schemas.microsoft.com/office/drawing/2014/main" id="{5AAA7B42-E135-AED7-FADC-03A1CC7825FF}"/>
              </a:ext>
            </a:extLst>
          </p:cNvPr>
          <p:cNvSpPr txBox="1"/>
          <p:nvPr/>
        </p:nvSpPr>
        <p:spPr>
          <a:xfrm>
            <a:off x="672264" y="4937389"/>
            <a:ext cx="4598692" cy="461665"/>
          </a:xfrm>
          <a:prstGeom prst="rect">
            <a:avLst/>
          </a:prstGeom>
          <a:noFill/>
        </p:spPr>
        <p:txBody>
          <a:bodyPr wrap="square">
            <a:spAutoFit/>
          </a:bodyPr>
          <a:lstStyle/>
          <a:p>
            <a:pPr algn="ctr"/>
            <a:r>
              <a:rPr lang="en-US" sz="2400" dirty="0"/>
              <a:t>(Helps to) answer </a:t>
            </a:r>
            <a:r>
              <a:rPr lang="en-US" sz="2400" b="1" i="1" dirty="0">
                <a:solidFill>
                  <a:schemeClr val="accent2"/>
                </a:solidFill>
              </a:rPr>
              <a:t>why</a:t>
            </a:r>
            <a:r>
              <a:rPr lang="en-US" sz="2400" b="1" dirty="0">
                <a:solidFill>
                  <a:schemeClr val="accent2"/>
                </a:solidFill>
              </a:rPr>
              <a:t> </a:t>
            </a:r>
            <a:endParaRPr lang="en-US" sz="2400" dirty="0">
              <a:solidFill>
                <a:schemeClr val="accent2"/>
              </a:solidFill>
            </a:endParaRPr>
          </a:p>
        </p:txBody>
      </p:sp>
      <p:sp>
        <p:nvSpPr>
          <p:cNvPr id="15" name="TextBox 14">
            <a:extLst>
              <a:ext uri="{FF2B5EF4-FFF2-40B4-BE49-F238E27FC236}">
                <a16:creationId xmlns:a16="http://schemas.microsoft.com/office/drawing/2014/main" id="{48C33A4E-54F2-2CBE-D89F-3179B48203BD}"/>
              </a:ext>
            </a:extLst>
          </p:cNvPr>
          <p:cNvSpPr txBox="1"/>
          <p:nvPr/>
        </p:nvSpPr>
        <p:spPr>
          <a:xfrm>
            <a:off x="6622323" y="4940809"/>
            <a:ext cx="4598692" cy="461665"/>
          </a:xfrm>
          <a:prstGeom prst="rect">
            <a:avLst/>
          </a:prstGeom>
          <a:noFill/>
        </p:spPr>
        <p:txBody>
          <a:bodyPr wrap="square">
            <a:spAutoFit/>
          </a:bodyPr>
          <a:lstStyle/>
          <a:p>
            <a:pPr algn="ctr"/>
            <a:r>
              <a:rPr lang="en-US" sz="2400" dirty="0"/>
              <a:t>(Helps to) answer </a:t>
            </a:r>
            <a:r>
              <a:rPr lang="en-US" sz="2400" b="1" i="1" dirty="0">
                <a:solidFill>
                  <a:schemeClr val="accent2"/>
                </a:solidFill>
              </a:rPr>
              <a:t>what</a:t>
            </a:r>
            <a:r>
              <a:rPr lang="en-US" sz="2400" b="1" dirty="0"/>
              <a:t> </a:t>
            </a:r>
            <a:endParaRPr lang="en-US" sz="2400" dirty="0"/>
          </a:p>
        </p:txBody>
      </p:sp>
      <p:sp>
        <p:nvSpPr>
          <p:cNvPr id="6" name="TextBox 5">
            <a:extLst>
              <a:ext uri="{FF2B5EF4-FFF2-40B4-BE49-F238E27FC236}">
                <a16:creationId xmlns:a16="http://schemas.microsoft.com/office/drawing/2014/main" id="{ABC09018-EEA1-93CD-E785-887035A4CEEB}"/>
              </a:ext>
            </a:extLst>
          </p:cNvPr>
          <p:cNvSpPr txBox="1"/>
          <p:nvPr/>
        </p:nvSpPr>
        <p:spPr>
          <a:xfrm>
            <a:off x="576426" y="2775704"/>
            <a:ext cx="5027253" cy="923330"/>
          </a:xfrm>
          <a:prstGeom prst="rect">
            <a:avLst/>
          </a:prstGeom>
          <a:noFill/>
        </p:spPr>
        <p:txBody>
          <a:bodyPr wrap="square">
            <a:spAutoFit/>
          </a:bodyPr>
          <a:lstStyle/>
          <a:p>
            <a:r>
              <a:rPr lang="en-US" dirty="0"/>
              <a:t>Empower users to </a:t>
            </a:r>
            <a:r>
              <a:rPr lang="en-US" b="1" dirty="0"/>
              <a:t>explore</a:t>
            </a:r>
            <a:r>
              <a:rPr lang="en-US" dirty="0"/>
              <a:t> their data while providing sophisticated options such as </a:t>
            </a:r>
            <a:r>
              <a:rPr lang="en-US" b="1" dirty="0"/>
              <a:t>what-if </a:t>
            </a:r>
            <a:r>
              <a:rPr lang="en-US" dirty="0"/>
              <a:t>parameters, interactive drill-downs, and AI insights</a:t>
            </a:r>
            <a:r>
              <a:rPr lang="en-US" b="1" dirty="0"/>
              <a:t>.</a:t>
            </a:r>
          </a:p>
        </p:txBody>
      </p:sp>
      <p:sp>
        <p:nvSpPr>
          <p:cNvPr id="10" name="TextBox 9">
            <a:extLst>
              <a:ext uri="{FF2B5EF4-FFF2-40B4-BE49-F238E27FC236}">
                <a16:creationId xmlns:a16="http://schemas.microsoft.com/office/drawing/2014/main" id="{790395F4-2068-1300-D8BF-468491172B24}"/>
              </a:ext>
            </a:extLst>
          </p:cNvPr>
          <p:cNvSpPr txBox="1"/>
          <p:nvPr/>
        </p:nvSpPr>
        <p:spPr>
          <a:xfrm>
            <a:off x="6622323" y="2909359"/>
            <a:ext cx="4598692" cy="923330"/>
          </a:xfrm>
          <a:prstGeom prst="rect">
            <a:avLst/>
          </a:prstGeom>
          <a:noFill/>
        </p:spPr>
        <p:txBody>
          <a:bodyPr wrap="square">
            <a:spAutoFit/>
          </a:bodyPr>
          <a:lstStyle/>
          <a:p>
            <a:r>
              <a:rPr lang="en-US" dirty="0"/>
              <a:t>Power BI Paginated reports are deliberately </a:t>
            </a:r>
            <a:r>
              <a:rPr lang="en-US" b="1" dirty="0"/>
              <a:t>constrained</a:t>
            </a:r>
            <a:r>
              <a:rPr lang="en-US" dirty="0"/>
              <a:t> to limit end user changes to pre-defined parameters. </a:t>
            </a:r>
          </a:p>
        </p:txBody>
      </p:sp>
      <p:sp>
        <p:nvSpPr>
          <p:cNvPr id="4" name="TextBox 3">
            <a:extLst>
              <a:ext uri="{FF2B5EF4-FFF2-40B4-BE49-F238E27FC236}">
                <a16:creationId xmlns:a16="http://schemas.microsoft.com/office/drawing/2014/main" id="{0EF81261-699D-AA86-2EE7-885BBE82F182}"/>
              </a:ext>
            </a:extLst>
          </p:cNvPr>
          <p:cNvSpPr txBox="1"/>
          <p:nvPr/>
        </p:nvSpPr>
        <p:spPr>
          <a:xfrm>
            <a:off x="589168" y="3989694"/>
            <a:ext cx="5027253" cy="923330"/>
          </a:xfrm>
          <a:prstGeom prst="rect">
            <a:avLst/>
          </a:prstGeom>
          <a:noFill/>
        </p:spPr>
        <p:txBody>
          <a:bodyPr wrap="square" rtlCol="0">
            <a:spAutoFit/>
          </a:bodyPr>
          <a:lstStyle/>
          <a:p>
            <a:r>
              <a:rPr lang="en-US" dirty="0"/>
              <a:t>Can export (at most)</a:t>
            </a:r>
            <a:r>
              <a:rPr lang="en-US" b="1" dirty="0"/>
              <a:t> 150,000 rows </a:t>
            </a:r>
            <a:r>
              <a:rPr lang="en-US" dirty="0"/>
              <a:t>to Excel from Power BI Service</a:t>
            </a:r>
          </a:p>
          <a:p>
            <a:endParaRPr lang="en-US" b="1" dirty="0"/>
          </a:p>
        </p:txBody>
      </p:sp>
      <p:sp>
        <p:nvSpPr>
          <p:cNvPr id="9" name="TextBox 8">
            <a:extLst>
              <a:ext uri="{FF2B5EF4-FFF2-40B4-BE49-F238E27FC236}">
                <a16:creationId xmlns:a16="http://schemas.microsoft.com/office/drawing/2014/main" id="{28E603FF-82B9-B52B-5989-907499161731}"/>
              </a:ext>
            </a:extLst>
          </p:cNvPr>
          <p:cNvSpPr txBox="1"/>
          <p:nvPr/>
        </p:nvSpPr>
        <p:spPr>
          <a:xfrm>
            <a:off x="6614332" y="4014059"/>
            <a:ext cx="5027253" cy="923330"/>
          </a:xfrm>
          <a:prstGeom prst="rect">
            <a:avLst/>
          </a:prstGeom>
          <a:noFill/>
        </p:spPr>
        <p:txBody>
          <a:bodyPr wrap="square" rtlCol="0">
            <a:spAutoFit/>
          </a:bodyPr>
          <a:lstStyle/>
          <a:p>
            <a:r>
              <a:rPr lang="en-US" dirty="0"/>
              <a:t>Can export </a:t>
            </a:r>
            <a:r>
              <a:rPr lang="en-US" b="1" dirty="0"/>
              <a:t>up to Excel’s 1M limit</a:t>
            </a:r>
            <a:r>
              <a:rPr lang="en-US" dirty="0"/>
              <a:t> from Power BI Service</a:t>
            </a:r>
          </a:p>
          <a:p>
            <a:endParaRPr lang="en-US" b="1" dirty="0"/>
          </a:p>
        </p:txBody>
      </p:sp>
    </p:spTree>
    <p:extLst>
      <p:ext uri="{BB962C8B-B14F-4D97-AF65-F5344CB8AC3E}">
        <p14:creationId xmlns:p14="http://schemas.microsoft.com/office/powerpoint/2010/main" val="213856184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4" grpId="0"/>
      <p:bldP spid="15" grpId="0"/>
      <p:bldP spid="6" grpId="0"/>
      <p:bldP spid="10" grpId="0"/>
      <p:bldP spid="4"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55E460D-61AD-304C-06CA-679500AAE327}"/>
              </a:ext>
            </a:extLst>
          </p:cNvPr>
          <p:cNvSpPr txBox="1"/>
          <p:nvPr/>
        </p:nvSpPr>
        <p:spPr>
          <a:xfrm>
            <a:off x="6789877" y="5067984"/>
            <a:ext cx="4609123" cy="707886"/>
          </a:xfrm>
          <a:prstGeom prst="rect">
            <a:avLst/>
          </a:prstGeom>
          <a:noFill/>
        </p:spPr>
        <p:txBody>
          <a:bodyPr wrap="square" rtlCol="0">
            <a:spAutoFit/>
          </a:bodyPr>
          <a:lstStyle/>
          <a:p>
            <a:pPr algn="ctr"/>
            <a:r>
              <a:rPr lang="en-US" sz="2000" dirty="0">
                <a:solidFill>
                  <a:schemeClr val="accent2"/>
                </a:solidFill>
              </a:rPr>
              <a:t>I’ve generated your output. </a:t>
            </a:r>
          </a:p>
          <a:p>
            <a:pPr algn="ctr"/>
            <a:r>
              <a:rPr lang="en-US" sz="2000" dirty="0">
                <a:solidFill>
                  <a:schemeClr val="accent2"/>
                </a:solidFill>
              </a:rPr>
              <a:t>End of conversation</a:t>
            </a:r>
          </a:p>
        </p:txBody>
      </p:sp>
      <p:pic>
        <p:nvPicPr>
          <p:cNvPr id="11" name="Picture 2">
            <a:extLst>
              <a:ext uri="{FF2B5EF4-FFF2-40B4-BE49-F238E27FC236}">
                <a16:creationId xmlns:a16="http://schemas.microsoft.com/office/drawing/2014/main" id="{CD51E63E-912C-6270-67C1-E6EFA02A01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848"/>
          <a:stretch/>
        </p:blipFill>
        <p:spPr bwMode="auto">
          <a:xfrm>
            <a:off x="1293051" y="1407994"/>
            <a:ext cx="3990018" cy="360132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5" descr="How do you think neutral Janet would react to you approaching her shutdown  plunger? : r/TheGoodPlace">
            <a:extLst>
              <a:ext uri="{FF2B5EF4-FFF2-40B4-BE49-F238E27FC236}">
                <a16:creationId xmlns:a16="http://schemas.microsoft.com/office/drawing/2014/main" id="{E06A4CA1-36C9-2B6B-0A03-60ABD1A347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2972" y="1407995"/>
            <a:ext cx="4262935" cy="360132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6C44166-4B74-7B20-06FB-FB669769522C}"/>
              </a:ext>
            </a:extLst>
          </p:cNvPr>
          <p:cNvSpPr txBox="1"/>
          <p:nvPr/>
        </p:nvSpPr>
        <p:spPr>
          <a:xfrm>
            <a:off x="1088081" y="5221872"/>
            <a:ext cx="4314043" cy="400110"/>
          </a:xfrm>
          <a:prstGeom prst="rect">
            <a:avLst/>
          </a:prstGeom>
          <a:noFill/>
        </p:spPr>
        <p:txBody>
          <a:bodyPr wrap="square" rtlCol="0">
            <a:spAutoFit/>
          </a:bodyPr>
          <a:lstStyle/>
          <a:p>
            <a:pPr algn="ctr"/>
            <a:r>
              <a:rPr lang="en-US" sz="2000" dirty="0">
                <a:solidFill>
                  <a:schemeClr val="accent2"/>
                </a:solidFill>
              </a:rPr>
              <a:t>Hi There! How can I help?</a:t>
            </a:r>
          </a:p>
        </p:txBody>
      </p:sp>
      <p:sp>
        <p:nvSpPr>
          <p:cNvPr id="14" name="Title 1">
            <a:extLst>
              <a:ext uri="{FF2B5EF4-FFF2-40B4-BE49-F238E27FC236}">
                <a16:creationId xmlns:a16="http://schemas.microsoft.com/office/drawing/2014/main" id="{64C46D3C-5F79-056F-F74D-1FE728CCFFFB}"/>
              </a:ext>
            </a:extLst>
          </p:cNvPr>
          <p:cNvSpPr txBox="1">
            <a:spLocks/>
          </p:cNvSpPr>
          <p:nvPr/>
        </p:nvSpPr>
        <p:spPr>
          <a:xfrm>
            <a:off x="6921045" y="243862"/>
            <a:ext cx="4291979" cy="11414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1pPr>
            <a:lvl2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2pPr>
            <a:lvl3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3pPr>
            <a:lvl4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4pPr>
            <a:lvl5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5pPr>
            <a:lvl6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6pPr>
            <a:lvl7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7pPr>
            <a:lvl8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8pPr>
            <a:lvl9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9pPr>
          </a:lstStyle>
          <a:p>
            <a:pPr algn="ctr" hangingPunct="1"/>
            <a:r>
              <a:rPr lang="en-US" sz="3200" dirty="0"/>
              <a:t>Paginated </a:t>
            </a:r>
            <a:br>
              <a:rPr lang="en-US" sz="3200" dirty="0"/>
            </a:br>
            <a:r>
              <a:rPr lang="en-US" sz="3200" dirty="0"/>
              <a:t>Power BI Reports</a:t>
            </a:r>
          </a:p>
        </p:txBody>
      </p:sp>
      <p:sp>
        <p:nvSpPr>
          <p:cNvPr id="15" name="Title 1">
            <a:extLst>
              <a:ext uri="{FF2B5EF4-FFF2-40B4-BE49-F238E27FC236}">
                <a16:creationId xmlns:a16="http://schemas.microsoft.com/office/drawing/2014/main" id="{B59E890F-D254-ABC9-4E0A-09668EFB95CA}"/>
              </a:ext>
            </a:extLst>
          </p:cNvPr>
          <p:cNvSpPr txBox="1">
            <a:spLocks/>
          </p:cNvSpPr>
          <p:nvPr/>
        </p:nvSpPr>
        <p:spPr>
          <a:xfrm>
            <a:off x="747724" y="205598"/>
            <a:ext cx="4523232" cy="11658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ctr"/>
            <a:r>
              <a:rPr lang="en-US" sz="3200" b="1" dirty="0">
                <a:solidFill>
                  <a:schemeClr val="accent1">
                    <a:lumMod val="50000"/>
                  </a:schemeClr>
                </a:solidFill>
                <a:latin typeface="Verdana" panose="020B0604030504040204" pitchFamily="34" charset="0"/>
                <a:ea typeface="Verdana" panose="020B0604030504040204" pitchFamily="34" charset="0"/>
              </a:rPr>
              <a:t>Standard</a:t>
            </a:r>
            <a:br>
              <a:rPr lang="en-US" sz="3200" b="1" dirty="0">
                <a:solidFill>
                  <a:schemeClr val="accent1">
                    <a:lumMod val="50000"/>
                  </a:schemeClr>
                </a:solidFill>
                <a:latin typeface="Verdana" panose="020B0604030504040204" pitchFamily="34" charset="0"/>
                <a:ea typeface="Verdana" panose="020B0604030504040204" pitchFamily="34" charset="0"/>
              </a:rPr>
            </a:br>
            <a:r>
              <a:rPr lang="en-US" sz="3200" b="1" dirty="0">
                <a:solidFill>
                  <a:schemeClr val="accent1">
                    <a:lumMod val="50000"/>
                  </a:schemeClr>
                </a:solidFill>
                <a:latin typeface="Verdana" panose="020B0604030504040204" pitchFamily="34" charset="0"/>
                <a:ea typeface="Verdana" panose="020B0604030504040204" pitchFamily="34" charset="0"/>
              </a:rPr>
              <a:t>Power BI Reports</a:t>
            </a:r>
          </a:p>
        </p:txBody>
      </p:sp>
      <p:sp>
        <p:nvSpPr>
          <p:cNvPr id="16" name="TextBox 15">
            <a:extLst>
              <a:ext uri="{FF2B5EF4-FFF2-40B4-BE49-F238E27FC236}">
                <a16:creationId xmlns:a16="http://schemas.microsoft.com/office/drawing/2014/main" id="{FD3A8F90-F9DD-83DC-052F-3A00EA454D1F}"/>
              </a:ext>
            </a:extLst>
          </p:cNvPr>
          <p:cNvSpPr txBox="1"/>
          <p:nvPr/>
        </p:nvSpPr>
        <p:spPr>
          <a:xfrm>
            <a:off x="5603680" y="623922"/>
            <a:ext cx="1010652" cy="646331"/>
          </a:xfrm>
          <a:prstGeom prst="rect">
            <a:avLst/>
          </a:prstGeom>
          <a:noFill/>
        </p:spPr>
        <p:txBody>
          <a:bodyPr wrap="square">
            <a:spAutoFit/>
          </a:bodyPr>
          <a:lstStyle/>
          <a:p>
            <a:r>
              <a:rPr lang="en-US" sz="3600" b="1" dirty="0"/>
              <a:t>Vs.</a:t>
            </a:r>
          </a:p>
        </p:txBody>
      </p:sp>
    </p:spTree>
    <p:extLst>
      <p:ext uri="{BB962C8B-B14F-4D97-AF65-F5344CB8AC3E}">
        <p14:creationId xmlns:p14="http://schemas.microsoft.com/office/powerpoint/2010/main" val="15059621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1000"/>
                                  </p:stCondLst>
                                  <p:childTnLst>
                                    <p:set>
                                      <p:cBhvr>
                                        <p:cTn id="9" dur="1" fill="hold">
                                          <p:stCondLst>
                                            <p:cond delay="0"/>
                                          </p:stCondLst>
                                        </p:cTn>
                                        <p:tgtEl>
                                          <p:spTgt spid="1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F01CD-43D4-2661-1707-4ECF1A3B3CEB}"/>
              </a:ext>
            </a:extLst>
          </p:cNvPr>
          <p:cNvSpPr>
            <a:spLocks noGrp="1"/>
          </p:cNvSpPr>
          <p:nvPr>
            <p:ph type="title" idx="4294967295"/>
          </p:nvPr>
        </p:nvSpPr>
        <p:spPr>
          <a:xfrm>
            <a:off x="0" y="238539"/>
            <a:ext cx="12192000" cy="1141413"/>
          </a:xfrm>
        </p:spPr>
        <p:txBody>
          <a:bodyPr vert="horz" lIns="91440" tIns="45720" rIns="91440" bIns="45720" rtlCol="0" anchor="ctr">
            <a:normAutofit/>
          </a:bodyPr>
          <a:lstStyle/>
          <a:p>
            <a:r>
              <a:rPr lang="en-US" sz="3200" dirty="0"/>
              <a:t>Paginated Reports </a:t>
            </a:r>
            <a:r>
              <a:rPr lang="en-US" sz="3200" b="1" dirty="0"/>
              <a:t>work differently </a:t>
            </a:r>
            <a:r>
              <a:rPr lang="en-US" sz="3200" dirty="0"/>
              <a:t>from Standard Power BI</a:t>
            </a:r>
          </a:p>
        </p:txBody>
      </p:sp>
      <p:graphicFrame>
        <p:nvGraphicFramePr>
          <p:cNvPr id="5" name="Table 5">
            <a:extLst>
              <a:ext uri="{FF2B5EF4-FFF2-40B4-BE49-F238E27FC236}">
                <a16:creationId xmlns:a16="http://schemas.microsoft.com/office/drawing/2014/main" id="{D6F9FB7F-5CC8-F681-40CF-D7B1A9D8C0D7}"/>
              </a:ext>
            </a:extLst>
          </p:cNvPr>
          <p:cNvGraphicFramePr>
            <a:graphicFrameLocks noGrp="1"/>
          </p:cNvGraphicFramePr>
          <p:nvPr>
            <p:ph sz="quarter" idx="4294967295"/>
            <p:extLst>
              <p:ext uri="{D42A27DB-BD31-4B8C-83A1-F6EECF244321}">
                <p14:modId xmlns:p14="http://schemas.microsoft.com/office/powerpoint/2010/main" val="235263400"/>
              </p:ext>
            </p:extLst>
          </p:nvPr>
        </p:nvGraphicFramePr>
        <p:xfrm>
          <a:off x="159026" y="1732740"/>
          <a:ext cx="6480313" cy="3392519"/>
        </p:xfrm>
        <a:graphic>
          <a:graphicData uri="http://schemas.openxmlformats.org/drawingml/2006/table">
            <a:tbl>
              <a:tblPr firstRow="1" bandRow="1">
                <a:tableStyleId>{3B4B98B0-60AC-42C2-AFA5-B58CD77FA1E5}</a:tableStyleId>
              </a:tblPr>
              <a:tblGrid>
                <a:gridCol w="1848908">
                  <a:extLst>
                    <a:ext uri="{9D8B030D-6E8A-4147-A177-3AD203B41FA5}">
                      <a16:colId xmlns:a16="http://schemas.microsoft.com/office/drawing/2014/main" val="1414509897"/>
                    </a:ext>
                  </a:extLst>
                </a:gridCol>
                <a:gridCol w="2356254">
                  <a:extLst>
                    <a:ext uri="{9D8B030D-6E8A-4147-A177-3AD203B41FA5}">
                      <a16:colId xmlns:a16="http://schemas.microsoft.com/office/drawing/2014/main" val="1335736348"/>
                    </a:ext>
                  </a:extLst>
                </a:gridCol>
                <a:gridCol w="2275151">
                  <a:extLst>
                    <a:ext uri="{9D8B030D-6E8A-4147-A177-3AD203B41FA5}">
                      <a16:colId xmlns:a16="http://schemas.microsoft.com/office/drawing/2014/main" val="629882831"/>
                    </a:ext>
                  </a:extLst>
                </a:gridCol>
              </a:tblGrid>
              <a:tr h="643064">
                <a:tc>
                  <a:txBody>
                    <a:bodyPr/>
                    <a:lstStyle/>
                    <a:p>
                      <a:endParaRPr lang="en-US" sz="1500" dirty="0"/>
                    </a:p>
                  </a:txBody>
                  <a:tcPr marL="79350" marR="79350" marT="36068" marB="36068"/>
                </a:tc>
                <a:tc>
                  <a:txBody>
                    <a:bodyPr/>
                    <a:lstStyle/>
                    <a:p>
                      <a:r>
                        <a:rPr lang="en-US" sz="1500" dirty="0"/>
                        <a:t>Power BI </a:t>
                      </a:r>
                      <a:br>
                        <a:rPr lang="en-US" sz="1500" dirty="0"/>
                      </a:br>
                      <a:r>
                        <a:rPr lang="en-US" sz="1500" dirty="0"/>
                        <a:t>Paginated Reports</a:t>
                      </a:r>
                    </a:p>
                  </a:txBody>
                  <a:tcPr marL="79350" marR="79350" marT="36068" marB="36068"/>
                </a:tc>
                <a:tc>
                  <a:txBody>
                    <a:bodyPr/>
                    <a:lstStyle/>
                    <a:p>
                      <a:r>
                        <a:rPr lang="en-US" sz="1500" dirty="0"/>
                        <a:t>Power BI “Standard“ reports</a:t>
                      </a:r>
                    </a:p>
                  </a:txBody>
                  <a:tcPr marL="79350" marR="79350" marT="36068" marB="36068"/>
                </a:tc>
                <a:extLst>
                  <a:ext uri="{0D108BD9-81ED-4DB2-BD59-A6C34878D82A}">
                    <a16:rowId xmlns:a16="http://schemas.microsoft.com/office/drawing/2014/main" val="4043715931"/>
                  </a:ext>
                </a:extLst>
              </a:tr>
              <a:tr h="756636">
                <a:tc>
                  <a:txBody>
                    <a:bodyPr/>
                    <a:lstStyle/>
                    <a:p>
                      <a:pPr lvl="0">
                        <a:buNone/>
                      </a:pPr>
                      <a:r>
                        <a:rPr lang="en-US" sz="1500" dirty="0"/>
                        <a:t>Report building tool</a:t>
                      </a:r>
                    </a:p>
                  </a:txBody>
                  <a:tcPr marL="79350" marR="79350" marT="36068" marB="36068"/>
                </a:tc>
                <a:tc>
                  <a:txBody>
                    <a:bodyPr/>
                    <a:lstStyle/>
                    <a:p>
                      <a:pPr lvl="0">
                        <a:buNone/>
                      </a:pPr>
                      <a:r>
                        <a:rPr lang="en-US" sz="1500" dirty="0"/>
                        <a:t>Power BI Report Builder/ Paginated Report Builder</a:t>
                      </a:r>
                    </a:p>
                  </a:txBody>
                  <a:tcPr marL="79350" marR="79350" marT="36068" marB="36068"/>
                </a:tc>
                <a:tc>
                  <a:txBody>
                    <a:bodyPr/>
                    <a:lstStyle/>
                    <a:p>
                      <a:pPr lvl="0">
                        <a:buNone/>
                      </a:pPr>
                      <a:r>
                        <a:rPr lang="en-US" sz="1500" dirty="0"/>
                        <a:t>Power BI Desktop </a:t>
                      </a:r>
                    </a:p>
                  </a:txBody>
                  <a:tcPr marL="79350" marR="79350" marT="36068" marB="36068"/>
                </a:tc>
                <a:extLst>
                  <a:ext uri="{0D108BD9-81ED-4DB2-BD59-A6C34878D82A}">
                    <a16:rowId xmlns:a16="http://schemas.microsoft.com/office/drawing/2014/main" val="871325475"/>
                  </a:ext>
                </a:extLst>
              </a:tr>
              <a:tr h="756636">
                <a:tc>
                  <a:txBody>
                    <a:bodyPr/>
                    <a:lstStyle/>
                    <a:p>
                      <a:pPr lvl="0">
                        <a:buNone/>
                      </a:pPr>
                      <a:endParaRPr lang="en-US" sz="1500" dirty="0"/>
                    </a:p>
                    <a:p>
                      <a:pPr lvl="0">
                        <a:buNone/>
                      </a:pPr>
                      <a:r>
                        <a:rPr lang="en-US" sz="1500" dirty="0"/>
                        <a:t>Origin story</a:t>
                      </a:r>
                    </a:p>
                  </a:txBody>
                  <a:tcPr marL="79350" marR="79350" marT="36068" marB="36068"/>
                </a:tc>
                <a:tc>
                  <a:txBody>
                    <a:bodyPr/>
                    <a:lstStyle/>
                    <a:p>
                      <a:pPr lvl="0">
                        <a:buNone/>
                      </a:pPr>
                      <a:r>
                        <a:rPr lang="en-US" sz="1500" dirty="0"/>
                        <a:t>SQL Server Reporting Services (2005) </a:t>
                      </a:r>
                    </a:p>
                  </a:txBody>
                  <a:tcPr marL="79350" marR="79350" marT="36068" marB="36068"/>
                </a:tc>
                <a:tc>
                  <a:txBody>
                    <a:bodyPr/>
                    <a:lstStyle/>
                    <a:p>
                      <a:pPr lvl="0">
                        <a:buNone/>
                      </a:pPr>
                      <a:endParaRPr lang="en-US" sz="1500" dirty="0"/>
                    </a:p>
                    <a:p>
                      <a:pPr lvl="0">
                        <a:buNone/>
                      </a:pPr>
                      <a:r>
                        <a:rPr lang="en-US" sz="1500" dirty="0"/>
                        <a:t>Power Pivot (2010) </a:t>
                      </a:r>
                    </a:p>
                  </a:txBody>
                  <a:tcPr marL="79350" marR="79350" marT="36068" marB="36068"/>
                </a:tc>
                <a:extLst>
                  <a:ext uri="{0D108BD9-81ED-4DB2-BD59-A6C34878D82A}">
                    <a16:rowId xmlns:a16="http://schemas.microsoft.com/office/drawing/2014/main" val="1135718312"/>
                  </a:ext>
                </a:extLst>
              </a:tr>
              <a:tr h="412061">
                <a:tc>
                  <a:txBody>
                    <a:bodyPr/>
                    <a:lstStyle/>
                    <a:p>
                      <a:r>
                        <a:rPr lang="en-US" sz="1500" dirty="0"/>
                        <a:t>Native habitat</a:t>
                      </a:r>
                    </a:p>
                  </a:txBody>
                  <a:tcPr marL="79350" marR="79350" marT="36068" marB="36068"/>
                </a:tc>
                <a:tc>
                  <a:txBody>
                    <a:bodyPr/>
                    <a:lstStyle/>
                    <a:p>
                      <a:r>
                        <a:rPr lang="en-US" sz="1500" dirty="0"/>
                        <a:t>SQL</a:t>
                      </a:r>
                    </a:p>
                  </a:txBody>
                  <a:tcPr marL="79350" marR="79350" marT="36068" marB="36068"/>
                </a:tc>
                <a:tc>
                  <a:txBody>
                    <a:bodyPr/>
                    <a:lstStyle/>
                    <a:p>
                      <a:r>
                        <a:rPr lang="en-US" sz="1500" dirty="0"/>
                        <a:t>Excel</a:t>
                      </a:r>
                    </a:p>
                  </a:txBody>
                  <a:tcPr marL="79350" marR="79350" marT="36068" marB="36068"/>
                </a:tc>
                <a:extLst>
                  <a:ext uri="{0D108BD9-81ED-4DB2-BD59-A6C34878D82A}">
                    <a16:rowId xmlns:a16="http://schemas.microsoft.com/office/drawing/2014/main" val="482271643"/>
                  </a:ext>
                </a:extLst>
              </a:tr>
              <a:tr h="412061">
                <a:tc>
                  <a:txBody>
                    <a:bodyPr/>
                    <a:lstStyle/>
                    <a:p>
                      <a:r>
                        <a:rPr lang="en-US" sz="1500" dirty="0"/>
                        <a:t>Query logic</a:t>
                      </a:r>
                    </a:p>
                  </a:txBody>
                  <a:tcPr marL="79350" marR="79350" marT="36068" marB="36068"/>
                </a:tc>
                <a:tc>
                  <a:txBody>
                    <a:bodyPr/>
                    <a:lstStyle/>
                    <a:p>
                      <a:r>
                        <a:rPr lang="en-US" sz="1500" dirty="0"/>
                        <a:t>DAX, SQL, or MDX</a:t>
                      </a:r>
                    </a:p>
                  </a:txBody>
                  <a:tcPr marL="79350" marR="79350" marT="36068" marB="36068"/>
                </a:tc>
                <a:tc>
                  <a:txBody>
                    <a:bodyPr/>
                    <a:lstStyle/>
                    <a:p>
                      <a:r>
                        <a:rPr lang="en-US" sz="1500" dirty="0"/>
                        <a:t>DAX (for visuals) </a:t>
                      </a:r>
                    </a:p>
                  </a:txBody>
                  <a:tcPr marL="79350" marR="79350" marT="36068" marB="36068"/>
                </a:tc>
                <a:extLst>
                  <a:ext uri="{0D108BD9-81ED-4DB2-BD59-A6C34878D82A}">
                    <a16:rowId xmlns:a16="http://schemas.microsoft.com/office/drawing/2014/main" val="1014425756"/>
                  </a:ext>
                </a:extLst>
              </a:tr>
              <a:tr h="412061">
                <a:tc>
                  <a:txBody>
                    <a:bodyPr/>
                    <a:lstStyle/>
                    <a:p>
                      <a:r>
                        <a:rPr lang="en-US" sz="1500" dirty="0"/>
                        <a:t>Data stored?</a:t>
                      </a:r>
                    </a:p>
                  </a:txBody>
                  <a:tcPr marL="79350" marR="79350" marT="36068" marB="36068"/>
                </a:tc>
                <a:tc>
                  <a:txBody>
                    <a:bodyPr/>
                    <a:lstStyle/>
                    <a:p>
                      <a:r>
                        <a:rPr lang="en-US" sz="1500" dirty="0"/>
                        <a:t>No</a:t>
                      </a:r>
                    </a:p>
                  </a:txBody>
                  <a:tcPr marL="79350" marR="79350" marT="36068" marB="36068"/>
                </a:tc>
                <a:tc>
                  <a:txBody>
                    <a:bodyPr/>
                    <a:lstStyle/>
                    <a:p>
                      <a:r>
                        <a:rPr lang="en-US" sz="1500" dirty="0"/>
                        <a:t>Yes</a:t>
                      </a:r>
                    </a:p>
                  </a:txBody>
                  <a:tcPr marL="79350" marR="79350" marT="36068" marB="36068"/>
                </a:tc>
                <a:extLst>
                  <a:ext uri="{0D108BD9-81ED-4DB2-BD59-A6C34878D82A}">
                    <a16:rowId xmlns:a16="http://schemas.microsoft.com/office/drawing/2014/main" val="3613443084"/>
                  </a:ext>
                </a:extLst>
              </a:tr>
            </a:tbl>
          </a:graphicData>
        </a:graphic>
      </p:graphicFrame>
      <p:pic>
        <p:nvPicPr>
          <p:cNvPr id="1026" name="Picture 2" descr="The pic above is the afflictive reality for women with extended-size feet.">
            <a:extLst>
              <a:ext uri="{FF2B5EF4-FFF2-40B4-BE49-F238E27FC236}">
                <a16:creationId xmlns:a16="http://schemas.microsoft.com/office/drawing/2014/main" id="{21C57537-6D7C-8B35-67DA-9224B150BF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9910"/>
          <a:stretch/>
        </p:blipFill>
        <p:spPr bwMode="auto">
          <a:xfrm>
            <a:off x="7078815" y="1732740"/>
            <a:ext cx="4587880" cy="3392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915767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EACAB9E-9F06-6F32-AD12-654ECF84C917}"/>
              </a:ext>
            </a:extLst>
          </p:cNvPr>
          <p:cNvSpPr/>
          <p:nvPr/>
        </p:nvSpPr>
        <p:spPr>
          <a:xfrm>
            <a:off x="1267968" y="3346882"/>
            <a:ext cx="2685398" cy="126950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E1F6313B-5F4C-2C7E-F026-9475AF9F42DE}"/>
              </a:ext>
            </a:extLst>
          </p:cNvPr>
          <p:cNvSpPr txBox="1">
            <a:spLocks/>
          </p:cNvSpPr>
          <p:nvPr/>
        </p:nvSpPr>
        <p:spPr>
          <a:xfrm>
            <a:off x="-206462" y="-5373"/>
            <a:ext cx="10434748" cy="116586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solidFill>
                  <a:schemeClr val="bg1"/>
                </a:solidFill>
              </a:rPr>
              <a:t> </a:t>
            </a:r>
            <a:r>
              <a:rPr lang="en-US" b="1" dirty="0">
                <a:solidFill>
                  <a:schemeClr val="bg1"/>
                </a:solidFill>
              </a:rPr>
              <a:t>Connect to Data </a:t>
            </a:r>
          </a:p>
        </p:txBody>
      </p:sp>
      <p:sp>
        <p:nvSpPr>
          <p:cNvPr id="25" name="TextBox 24">
            <a:extLst>
              <a:ext uri="{FF2B5EF4-FFF2-40B4-BE49-F238E27FC236}">
                <a16:creationId xmlns:a16="http://schemas.microsoft.com/office/drawing/2014/main" id="{18ED3D04-ECA9-1A26-9396-11EAACF7B3A9}"/>
              </a:ext>
            </a:extLst>
          </p:cNvPr>
          <p:cNvSpPr txBox="1"/>
          <p:nvPr/>
        </p:nvSpPr>
        <p:spPr>
          <a:xfrm>
            <a:off x="7266561" y="5966909"/>
            <a:ext cx="4344752" cy="369332"/>
          </a:xfrm>
          <a:prstGeom prst="rect">
            <a:avLst/>
          </a:prstGeom>
          <a:noFill/>
        </p:spPr>
        <p:txBody>
          <a:bodyPr wrap="square" rtlCol="0">
            <a:spAutoFit/>
          </a:bodyPr>
          <a:lstStyle/>
          <a:p>
            <a:pPr algn="ctr"/>
            <a:r>
              <a:rPr lang="en-US" b="1" i="1" dirty="0">
                <a:solidFill>
                  <a:schemeClr val="accent3"/>
                </a:solidFill>
              </a:rPr>
              <a:t>Very limited </a:t>
            </a:r>
            <a:r>
              <a:rPr lang="en-US" i="1" dirty="0"/>
              <a:t>list of connections</a:t>
            </a:r>
          </a:p>
        </p:txBody>
      </p:sp>
      <p:pic>
        <p:nvPicPr>
          <p:cNvPr id="27" name="Picture 26">
            <a:extLst>
              <a:ext uri="{FF2B5EF4-FFF2-40B4-BE49-F238E27FC236}">
                <a16:creationId xmlns:a16="http://schemas.microsoft.com/office/drawing/2014/main" id="{98A4BB29-D7C5-178C-869A-3E5B9D515FE7}"/>
              </a:ext>
            </a:extLst>
          </p:cNvPr>
          <p:cNvPicPr>
            <a:picLocks noChangeAspect="1"/>
          </p:cNvPicPr>
          <p:nvPr/>
        </p:nvPicPr>
        <p:blipFill>
          <a:blip r:embed="rId3"/>
          <a:stretch>
            <a:fillRect/>
          </a:stretch>
        </p:blipFill>
        <p:spPr>
          <a:xfrm>
            <a:off x="6472513" y="2227077"/>
            <a:ext cx="5233416" cy="3680510"/>
          </a:xfrm>
          <a:prstGeom prst="rect">
            <a:avLst/>
          </a:prstGeom>
        </p:spPr>
      </p:pic>
      <p:sp>
        <p:nvSpPr>
          <p:cNvPr id="28" name="Left Brace 27">
            <a:extLst>
              <a:ext uri="{FF2B5EF4-FFF2-40B4-BE49-F238E27FC236}">
                <a16:creationId xmlns:a16="http://schemas.microsoft.com/office/drawing/2014/main" id="{245B313B-0CE9-82C8-66D1-2076A0DAD88B}"/>
              </a:ext>
            </a:extLst>
          </p:cNvPr>
          <p:cNvSpPr/>
          <p:nvPr/>
        </p:nvSpPr>
        <p:spPr>
          <a:xfrm>
            <a:off x="7664850" y="3532224"/>
            <a:ext cx="210312" cy="1673352"/>
          </a:xfrm>
          <a:prstGeom prst="leftBrace">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allout: Right Arrow 2">
            <a:extLst>
              <a:ext uri="{FF2B5EF4-FFF2-40B4-BE49-F238E27FC236}">
                <a16:creationId xmlns:a16="http://schemas.microsoft.com/office/drawing/2014/main" id="{C32A8AC3-FCEA-5080-5CD1-09E5335D5BB8}"/>
              </a:ext>
            </a:extLst>
          </p:cNvPr>
          <p:cNvSpPr/>
          <p:nvPr/>
        </p:nvSpPr>
        <p:spPr>
          <a:xfrm>
            <a:off x="670560" y="2044821"/>
            <a:ext cx="6994290" cy="4623703"/>
          </a:xfrm>
          <a:prstGeom prst="rightArrowCallout">
            <a:avLst>
              <a:gd name="adj1" fmla="val 8422"/>
              <a:gd name="adj2" fmla="val 15117"/>
              <a:gd name="adj3" fmla="val 20855"/>
              <a:gd name="adj4" fmla="val 68681"/>
            </a:avLst>
          </a:prstGeom>
          <a:solidFill>
            <a:schemeClr val="accent5">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pic>
        <p:nvPicPr>
          <p:cNvPr id="24" name="Picture 23">
            <a:extLst>
              <a:ext uri="{FF2B5EF4-FFF2-40B4-BE49-F238E27FC236}">
                <a16:creationId xmlns:a16="http://schemas.microsoft.com/office/drawing/2014/main" id="{BA9CB21D-4AA1-7236-6BE6-497E0482E7B8}"/>
              </a:ext>
            </a:extLst>
          </p:cNvPr>
          <p:cNvPicPr>
            <a:picLocks noChangeAspect="1"/>
          </p:cNvPicPr>
          <p:nvPr/>
        </p:nvPicPr>
        <p:blipFill rotWithShape="1">
          <a:blip r:embed="rId4"/>
          <a:srcRect t="2842" b="2570"/>
          <a:stretch/>
        </p:blipFill>
        <p:spPr>
          <a:xfrm>
            <a:off x="1000746" y="2167654"/>
            <a:ext cx="4109516" cy="4240463"/>
          </a:xfrm>
          <a:prstGeom prst="rect">
            <a:avLst/>
          </a:prstGeom>
        </p:spPr>
      </p:pic>
      <p:sp>
        <p:nvSpPr>
          <p:cNvPr id="29" name="Arrow: Down 28">
            <a:extLst>
              <a:ext uri="{FF2B5EF4-FFF2-40B4-BE49-F238E27FC236}">
                <a16:creationId xmlns:a16="http://schemas.microsoft.com/office/drawing/2014/main" id="{F6CCC23D-D29E-6040-0818-F25F08075F12}"/>
              </a:ext>
            </a:extLst>
          </p:cNvPr>
          <p:cNvSpPr/>
          <p:nvPr/>
        </p:nvSpPr>
        <p:spPr>
          <a:xfrm>
            <a:off x="5010912" y="2715768"/>
            <a:ext cx="164592" cy="3081015"/>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903815FA-33DF-A79C-C7ED-29CF7DAC8ACA}"/>
              </a:ext>
            </a:extLst>
          </p:cNvPr>
          <p:cNvSpPr txBox="1">
            <a:spLocks/>
          </p:cNvSpPr>
          <p:nvPr/>
        </p:nvSpPr>
        <p:spPr>
          <a:xfrm>
            <a:off x="6921045" y="1078738"/>
            <a:ext cx="4291979" cy="11414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1pPr>
            <a:lvl2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2pPr>
            <a:lvl3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3pPr>
            <a:lvl4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4pPr>
            <a:lvl5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5pPr>
            <a:lvl6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6pPr>
            <a:lvl7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7pPr>
            <a:lvl8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8pPr>
            <a:lvl9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9pPr>
          </a:lstStyle>
          <a:p>
            <a:pPr algn="ctr" hangingPunct="1"/>
            <a:r>
              <a:rPr lang="en-US" sz="3200" dirty="0"/>
              <a:t>Paginated </a:t>
            </a:r>
            <a:br>
              <a:rPr lang="en-US" sz="3200" dirty="0"/>
            </a:br>
            <a:r>
              <a:rPr lang="en-US" sz="3200" dirty="0"/>
              <a:t>Power BI Reports</a:t>
            </a:r>
          </a:p>
        </p:txBody>
      </p:sp>
      <p:sp>
        <p:nvSpPr>
          <p:cNvPr id="12" name="Title 1">
            <a:extLst>
              <a:ext uri="{FF2B5EF4-FFF2-40B4-BE49-F238E27FC236}">
                <a16:creationId xmlns:a16="http://schemas.microsoft.com/office/drawing/2014/main" id="{D80B63D2-1A09-5089-5975-0FDBB8D6F420}"/>
              </a:ext>
            </a:extLst>
          </p:cNvPr>
          <p:cNvSpPr txBox="1">
            <a:spLocks/>
          </p:cNvSpPr>
          <p:nvPr/>
        </p:nvSpPr>
        <p:spPr>
          <a:xfrm>
            <a:off x="747724" y="1040474"/>
            <a:ext cx="4523232" cy="11658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ctr"/>
            <a:r>
              <a:rPr lang="en-US" sz="3200" b="1" dirty="0">
                <a:solidFill>
                  <a:schemeClr val="accent1">
                    <a:lumMod val="50000"/>
                  </a:schemeClr>
                </a:solidFill>
                <a:latin typeface="Verdana" panose="020B0604030504040204" pitchFamily="34" charset="0"/>
                <a:ea typeface="Verdana" panose="020B0604030504040204" pitchFamily="34" charset="0"/>
              </a:rPr>
              <a:t>Standard</a:t>
            </a:r>
            <a:br>
              <a:rPr lang="en-US" sz="3200" b="1" dirty="0">
                <a:solidFill>
                  <a:schemeClr val="accent1">
                    <a:lumMod val="50000"/>
                  </a:schemeClr>
                </a:solidFill>
                <a:latin typeface="Verdana" panose="020B0604030504040204" pitchFamily="34" charset="0"/>
                <a:ea typeface="Verdana" panose="020B0604030504040204" pitchFamily="34" charset="0"/>
              </a:rPr>
            </a:br>
            <a:r>
              <a:rPr lang="en-US" sz="3200" b="1" dirty="0">
                <a:solidFill>
                  <a:schemeClr val="accent1">
                    <a:lumMod val="50000"/>
                  </a:schemeClr>
                </a:solidFill>
                <a:latin typeface="Verdana" panose="020B0604030504040204" pitchFamily="34" charset="0"/>
                <a:ea typeface="Verdana" panose="020B0604030504040204" pitchFamily="34" charset="0"/>
              </a:rPr>
              <a:t>Power BI Reports</a:t>
            </a:r>
          </a:p>
        </p:txBody>
      </p:sp>
      <p:sp>
        <p:nvSpPr>
          <p:cNvPr id="13" name="TextBox 12">
            <a:extLst>
              <a:ext uri="{FF2B5EF4-FFF2-40B4-BE49-F238E27FC236}">
                <a16:creationId xmlns:a16="http://schemas.microsoft.com/office/drawing/2014/main" id="{167E527E-9293-807F-FF3E-17F09B219B5C}"/>
              </a:ext>
            </a:extLst>
          </p:cNvPr>
          <p:cNvSpPr txBox="1"/>
          <p:nvPr/>
        </p:nvSpPr>
        <p:spPr>
          <a:xfrm>
            <a:off x="5603680" y="1458798"/>
            <a:ext cx="1010652" cy="646331"/>
          </a:xfrm>
          <a:prstGeom prst="rect">
            <a:avLst/>
          </a:prstGeom>
          <a:noFill/>
        </p:spPr>
        <p:txBody>
          <a:bodyPr wrap="square">
            <a:spAutoFit/>
          </a:bodyPr>
          <a:lstStyle/>
          <a:p>
            <a:r>
              <a:rPr lang="en-US" sz="3600" b="1" dirty="0"/>
              <a:t>Vs.</a:t>
            </a:r>
          </a:p>
        </p:txBody>
      </p:sp>
      <p:sp>
        <p:nvSpPr>
          <p:cNvPr id="22" name="TextBox 21">
            <a:extLst>
              <a:ext uri="{FF2B5EF4-FFF2-40B4-BE49-F238E27FC236}">
                <a16:creationId xmlns:a16="http://schemas.microsoft.com/office/drawing/2014/main" id="{3E4E3194-CCB9-ACDE-51D2-69BCE9E57CB1}"/>
              </a:ext>
            </a:extLst>
          </p:cNvPr>
          <p:cNvSpPr txBox="1"/>
          <p:nvPr/>
        </p:nvSpPr>
        <p:spPr>
          <a:xfrm>
            <a:off x="1321118" y="5917938"/>
            <a:ext cx="3087110" cy="369332"/>
          </a:xfrm>
          <a:prstGeom prst="rect">
            <a:avLst/>
          </a:prstGeom>
          <a:noFill/>
        </p:spPr>
        <p:txBody>
          <a:bodyPr wrap="square" rtlCol="0">
            <a:spAutoFit/>
          </a:bodyPr>
          <a:lstStyle/>
          <a:p>
            <a:r>
              <a:rPr lang="en-US" b="1" i="1" dirty="0">
                <a:solidFill>
                  <a:schemeClr val="accent3"/>
                </a:solidFill>
              </a:rPr>
              <a:t>Extensive</a:t>
            </a:r>
            <a:r>
              <a:rPr lang="en-US" i="1" dirty="0"/>
              <a:t> list of connections</a:t>
            </a:r>
            <a:r>
              <a:rPr lang="en-US" b="1" i="1" dirty="0"/>
              <a:t> </a:t>
            </a:r>
            <a:endParaRPr lang="en-US" i="1" dirty="0"/>
          </a:p>
        </p:txBody>
      </p:sp>
    </p:spTree>
    <p:extLst>
      <p:ext uri="{BB962C8B-B14F-4D97-AF65-F5344CB8AC3E}">
        <p14:creationId xmlns:p14="http://schemas.microsoft.com/office/powerpoint/2010/main" val="6275917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7"/>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8" grpId="0" animBg="1"/>
      <p:bldP spid="3" grpId="0" animBg="1"/>
      <p:bldP spid="29" grpId="0" animBg="1"/>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EACAB9E-9F06-6F32-AD12-654ECF84C917}"/>
              </a:ext>
            </a:extLst>
          </p:cNvPr>
          <p:cNvSpPr/>
          <p:nvPr/>
        </p:nvSpPr>
        <p:spPr>
          <a:xfrm>
            <a:off x="1267968" y="3346882"/>
            <a:ext cx="2685398" cy="126950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2C7B8729-1039-E5B8-9D2E-AE65D3590B06}"/>
              </a:ext>
            </a:extLst>
          </p:cNvPr>
          <p:cNvPicPr>
            <a:picLocks noChangeAspect="1"/>
          </p:cNvPicPr>
          <p:nvPr/>
        </p:nvPicPr>
        <p:blipFill rotWithShape="1">
          <a:blip r:embed="rId3"/>
          <a:srcRect r="11485"/>
          <a:stretch/>
        </p:blipFill>
        <p:spPr>
          <a:xfrm>
            <a:off x="373777" y="2227077"/>
            <a:ext cx="5720608" cy="3938498"/>
          </a:xfrm>
          <a:prstGeom prst="rect">
            <a:avLst/>
          </a:prstGeom>
        </p:spPr>
      </p:pic>
      <p:sp>
        <p:nvSpPr>
          <p:cNvPr id="6" name="Title 1">
            <a:extLst>
              <a:ext uri="{FF2B5EF4-FFF2-40B4-BE49-F238E27FC236}">
                <a16:creationId xmlns:a16="http://schemas.microsoft.com/office/drawing/2014/main" id="{E1F6313B-5F4C-2C7E-F026-9475AF9F42DE}"/>
              </a:ext>
            </a:extLst>
          </p:cNvPr>
          <p:cNvSpPr txBox="1">
            <a:spLocks/>
          </p:cNvSpPr>
          <p:nvPr/>
        </p:nvSpPr>
        <p:spPr>
          <a:xfrm>
            <a:off x="0" y="23376"/>
            <a:ext cx="9678544" cy="116586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b="1" dirty="0">
                <a:solidFill>
                  <a:schemeClr val="bg1"/>
                </a:solidFill>
              </a:rPr>
              <a:t>Transform Data </a:t>
            </a:r>
          </a:p>
        </p:txBody>
      </p:sp>
      <p:sp>
        <p:nvSpPr>
          <p:cNvPr id="8" name="TextBox 7">
            <a:extLst>
              <a:ext uri="{FF2B5EF4-FFF2-40B4-BE49-F238E27FC236}">
                <a16:creationId xmlns:a16="http://schemas.microsoft.com/office/drawing/2014/main" id="{FE6D9D4A-76A5-A24F-FD64-7E97EAB7A520}"/>
              </a:ext>
            </a:extLst>
          </p:cNvPr>
          <p:cNvSpPr txBox="1"/>
          <p:nvPr/>
        </p:nvSpPr>
        <p:spPr>
          <a:xfrm>
            <a:off x="2359152" y="5089862"/>
            <a:ext cx="2889504" cy="646331"/>
          </a:xfrm>
          <a:prstGeom prst="rect">
            <a:avLst/>
          </a:prstGeom>
          <a:noFill/>
        </p:spPr>
        <p:txBody>
          <a:bodyPr wrap="square" rtlCol="0">
            <a:spAutoFit/>
          </a:bodyPr>
          <a:lstStyle/>
          <a:p>
            <a:pPr algn="ctr"/>
            <a:r>
              <a:rPr lang="en-US" b="1" dirty="0"/>
              <a:t>Power Query </a:t>
            </a:r>
          </a:p>
          <a:p>
            <a:pPr algn="ctr"/>
            <a:r>
              <a:rPr lang="en-US" b="1" dirty="0"/>
              <a:t>M Code </a:t>
            </a:r>
          </a:p>
        </p:txBody>
      </p:sp>
      <p:pic>
        <p:nvPicPr>
          <p:cNvPr id="16" name="Picture 15">
            <a:extLst>
              <a:ext uri="{FF2B5EF4-FFF2-40B4-BE49-F238E27FC236}">
                <a16:creationId xmlns:a16="http://schemas.microsoft.com/office/drawing/2014/main" id="{62C22FB0-AC24-A344-46F4-9ADCACC2D591}"/>
              </a:ext>
            </a:extLst>
          </p:cNvPr>
          <p:cNvPicPr>
            <a:picLocks noChangeAspect="1"/>
          </p:cNvPicPr>
          <p:nvPr/>
        </p:nvPicPr>
        <p:blipFill>
          <a:blip r:embed="rId4"/>
          <a:stretch>
            <a:fillRect/>
          </a:stretch>
        </p:blipFill>
        <p:spPr>
          <a:xfrm>
            <a:off x="6683947" y="2142049"/>
            <a:ext cx="4982982" cy="4146812"/>
          </a:xfrm>
          <a:prstGeom prst="rect">
            <a:avLst/>
          </a:prstGeom>
        </p:spPr>
      </p:pic>
      <p:pic>
        <p:nvPicPr>
          <p:cNvPr id="21" name="Picture 20">
            <a:extLst>
              <a:ext uri="{FF2B5EF4-FFF2-40B4-BE49-F238E27FC236}">
                <a16:creationId xmlns:a16="http://schemas.microsoft.com/office/drawing/2014/main" id="{44282385-D375-D249-00BE-71BA7C4548D2}"/>
              </a:ext>
            </a:extLst>
          </p:cNvPr>
          <p:cNvPicPr>
            <a:picLocks noChangeAspect="1"/>
          </p:cNvPicPr>
          <p:nvPr/>
        </p:nvPicPr>
        <p:blipFill rotWithShape="1">
          <a:blip r:embed="rId5"/>
          <a:srcRect b="3994"/>
          <a:stretch/>
        </p:blipFill>
        <p:spPr>
          <a:xfrm>
            <a:off x="7078709" y="2031811"/>
            <a:ext cx="4344752" cy="4302332"/>
          </a:xfrm>
          <a:prstGeom prst="rect">
            <a:avLst/>
          </a:prstGeom>
        </p:spPr>
      </p:pic>
      <p:sp>
        <p:nvSpPr>
          <p:cNvPr id="17" name="TextBox 16">
            <a:extLst>
              <a:ext uri="{FF2B5EF4-FFF2-40B4-BE49-F238E27FC236}">
                <a16:creationId xmlns:a16="http://schemas.microsoft.com/office/drawing/2014/main" id="{F6B18FDF-2CF2-1A72-8651-07CFE293D45C}"/>
              </a:ext>
            </a:extLst>
          </p:cNvPr>
          <p:cNvSpPr txBox="1"/>
          <p:nvPr/>
        </p:nvSpPr>
        <p:spPr>
          <a:xfrm>
            <a:off x="8304599" y="4616388"/>
            <a:ext cx="2456873" cy="646331"/>
          </a:xfrm>
          <a:prstGeom prst="rect">
            <a:avLst/>
          </a:prstGeom>
          <a:solidFill>
            <a:schemeClr val="bg1"/>
          </a:solidFill>
        </p:spPr>
        <p:txBody>
          <a:bodyPr wrap="square" rtlCol="0">
            <a:spAutoFit/>
          </a:bodyPr>
          <a:lstStyle/>
          <a:p>
            <a:pPr algn="ctr"/>
            <a:r>
              <a:rPr lang="en-US" b="1" dirty="0"/>
              <a:t>Query Designer</a:t>
            </a:r>
          </a:p>
          <a:p>
            <a:pPr algn="ctr"/>
            <a:r>
              <a:rPr lang="en-US" b="1" dirty="0"/>
              <a:t> SQL, MDX or DAX</a:t>
            </a:r>
          </a:p>
        </p:txBody>
      </p:sp>
      <p:sp>
        <p:nvSpPr>
          <p:cNvPr id="22" name="TextBox 21">
            <a:extLst>
              <a:ext uri="{FF2B5EF4-FFF2-40B4-BE49-F238E27FC236}">
                <a16:creationId xmlns:a16="http://schemas.microsoft.com/office/drawing/2014/main" id="{3E4E3194-CCB9-ACDE-51D2-69BCE9E57CB1}"/>
              </a:ext>
            </a:extLst>
          </p:cNvPr>
          <p:cNvSpPr txBox="1"/>
          <p:nvPr/>
        </p:nvSpPr>
        <p:spPr>
          <a:xfrm>
            <a:off x="1631528" y="5766218"/>
            <a:ext cx="4344752" cy="369332"/>
          </a:xfrm>
          <a:prstGeom prst="rect">
            <a:avLst/>
          </a:prstGeom>
          <a:solidFill>
            <a:srgbClr val="F3F2F1"/>
          </a:solidFill>
        </p:spPr>
        <p:txBody>
          <a:bodyPr wrap="square" rtlCol="0">
            <a:spAutoFit/>
          </a:bodyPr>
          <a:lstStyle/>
          <a:p>
            <a:pPr algn="ctr"/>
            <a:r>
              <a:rPr lang="en-US" b="1" i="1" dirty="0">
                <a:solidFill>
                  <a:schemeClr val="accent3"/>
                </a:solidFill>
              </a:rPr>
              <a:t>Many</a:t>
            </a:r>
            <a:r>
              <a:rPr lang="en-US" i="1" dirty="0">
                <a:solidFill>
                  <a:schemeClr val="accent3"/>
                </a:solidFill>
              </a:rPr>
              <a:t> </a:t>
            </a:r>
            <a:r>
              <a:rPr lang="en-US" i="1" dirty="0"/>
              <a:t>transformation options</a:t>
            </a:r>
            <a:r>
              <a:rPr lang="en-US" b="1" i="1" dirty="0"/>
              <a:t> </a:t>
            </a:r>
            <a:endParaRPr lang="en-US" i="1" dirty="0"/>
          </a:p>
        </p:txBody>
      </p:sp>
      <p:sp>
        <p:nvSpPr>
          <p:cNvPr id="3" name="TextBox 2">
            <a:extLst>
              <a:ext uri="{FF2B5EF4-FFF2-40B4-BE49-F238E27FC236}">
                <a16:creationId xmlns:a16="http://schemas.microsoft.com/office/drawing/2014/main" id="{DC7D7F2F-CE54-8C74-6E90-E6E688227C8F}"/>
              </a:ext>
            </a:extLst>
          </p:cNvPr>
          <p:cNvSpPr txBox="1"/>
          <p:nvPr/>
        </p:nvSpPr>
        <p:spPr>
          <a:xfrm>
            <a:off x="7322177" y="5875800"/>
            <a:ext cx="4344752" cy="369332"/>
          </a:xfrm>
          <a:prstGeom prst="rect">
            <a:avLst/>
          </a:prstGeom>
          <a:solidFill>
            <a:srgbClr val="FFFFFF"/>
          </a:solidFill>
        </p:spPr>
        <p:txBody>
          <a:bodyPr wrap="square" rtlCol="0">
            <a:spAutoFit/>
          </a:bodyPr>
          <a:lstStyle/>
          <a:p>
            <a:pPr algn="ctr"/>
            <a:r>
              <a:rPr lang="en-US" b="1" i="1" dirty="0">
                <a:solidFill>
                  <a:schemeClr val="accent3"/>
                </a:solidFill>
              </a:rPr>
              <a:t>Limited</a:t>
            </a:r>
            <a:r>
              <a:rPr lang="en-US" i="1" dirty="0"/>
              <a:t> transformation options</a:t>
            </a:r>
            <a:r>
              <a:rPr lang="en-US" b="1" i="1" dirty="0"/>
              <a:t> </a:t>
            </a:r>
            <a:endParaRPr lang="en-US" i="1" dirty="0"/>
          </a:p>
        </p:txBody>
      </p:sp>
      <p:sp>
        <p:nvSpPr>
          <p:cNvPr id="13" name="Title 1">
            <a:extLst>
              <a:ext uri="{FF2B5EF4-FFF2-40B4-BE49-F238E27FC236}">
                <a16:creationId xmlns:a16="http://schemas.microsoft.com/office/drawing/2014/main" id="{A027BBA1-F820-5406-C05C-C18514C7C7EA}"/>
              </a:ext>
            </a:extLst>
          </p:cNvPr>
          <p:cNvSpPr txBox="1">
            <a:spLocks/>
          </p:cNvSpPr>
          <p:nvPr/>
        </p:nvSpPr>
        <p:spPr>
          <a:xfrm>
            <a:off x="6921045" y="1105254"/>
            <a:ext cx="4291979" cy="11414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1pPr>
            <a:lvl2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2pPr>
            <a:lvl3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3pPr>
            <a:lvl4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4pPr>
            <a:lvl5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5pPr>
            <a:lvl6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6pPr>
            <a:lvl7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7pPr>
            <a:lvl8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8pPr>
            <a:lvl9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9pPr>
          </a:lstStyle>
          <a:p>
            <a:pPr algn="ctr" hangingPunct="1"/>
            <a:r>
              <a:rPr lang="en-US" sz="3200" dirty="0"/>
              <a:t>Paginated </a:t>
            </a:r>
            <a:br>
              <a:rPr lang="en-US" sz="3200" dirty="0"/>
            </a:br>
            <a:r>
              <a:rPr lang="en-US" sz="3200" dirty="0"/>
              <a:t>Power BI Reports</a:t>
            </a:r>
          </a:p>
        </p:txBody>
      </p:sp>
      <p:sp>
        <p:nvSpPr>
          <p:cNvPr id="15" name="Title 1">
            <a:extLst>
              <a:ext uri="{FF2B5EF4-FFF2-40B4-BE49-F238E27FC236}">
                <a16:creationId xmlns:a16="http://schemas.microsoft.com/office/drawing/2014/main" id="{B388AE80-E9CE-FA92-6053-5EA339FF0126}"/>
              </a:ext>
            </a:extLst>
          </p:cNvPr>
          <p:cNvSpPr txBox="1">
            <a:spLocks/>
          </p:cNvSpPr>
          <p:nvPr/>
        </p:nvSpPr>
        <p:spPr>
          <a:xfrm>
            <a:off x="747724" y="1066990"/>
            <a:ext cx="4523232" cy="11658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ctr"/>
            <a:r>
              <a:rPr lang="en-US" sz="3200" b="1" dirty="0">
                <a:solidFill>
                  <a:schemeClr val="accent1">
                    <a:lumMod val="50000"/>
                  </a:schemeClr>
                </a:solidFill>
                <a:latin typeface="Verdana" panose="020B0604030504040204" pitchFamily="34" charset="0"/>
                <a:ea typeface="Verdana" panose="020B0604030504040204" pitchFamily="34" charset="0"/>
              </a:rPr>
              <a:t>Standard</a:t>
            </a:r>
            <a:br>
              <a:rPr lang="en-US" sz="3200" b="1" dirty="0">
                <a:solidFill>
                  <a:schemeClr val="accent1">
                    <a:lumMod val="50000"/>
                  </a:schemeClr>
                </a:solidFill>
                <a:latin typeface="Verdana" panose="020B0604030504040204" pitchFamily="34" charset="0"/>
                <a:ea typeface="Verdana" panose="020B0604030504040204" pitchFamily="34" charset="0"/>
              </a:rPr>
            </a:br>
            <a:r>
              <a:rPr lang="en-US" sz="3200" b="1" dirty="0">
                <a:solidFill>
                  <a:schemeClr val="accent1">
                    <a:lumMod val="50000"/>
                  </a:schemeClr>
                </a:solidFill>
                <a:latin typeface="Verdana" panose="020B0604030504040204" pitchFamily="34" charset="0"/>
                <a:ea typeface="Verdana" panose="020B0604030504040204" pitchFamily="34" charset="0"/>
              </a:rPr>
              <a:t>Power BI Reports</a:t>
            </a:r>
          </a:p>
        </p:txBody>
      </p:sp>
      <p:sp>
        <p:nvSpPr>
          <p:cNvPr id="18" name="TextBox 17">
            <a:extLst>
              <a:ext uri="{FF2B5EF4-FFF2-40B4-BE49-F238E27FC236}">
                <a16:creationId xmlns:a16="http://schemas.microsoft.com/office/drawing/2014/main" id="{B6FE199A-471D-76DE-1F8C-460252E2C746}"/>
              </a:ext>
            </a:extLst>
          </p:cNvPr>
          <p:cNvSpPr txBox="1"/>
          <p:nvPr/>
        </p:nvSpPr>
        <p:spPr>
          <a:xfrm>
            <a:off x="5603680" y="1485314"/>
            <a:ext cx="1010652" cy="646331"/>
          </a:xfrm>
          <a:prstGeom prst="rect">
            <a:avLst/>
          </a:prstGeom>
          <a:noFill/>
        </p:spPr>
        <p:txBody>
          <a:bodyPr wrap="square">
            <a:spAutoFit/>
          </a:bodyPr>
          <a:lstStyle/>
          <a:p>
            <a:r>
              <a:rPr lang="en-US" sz="3600" b="1" dirty="0"/>
              <a:t>Vs.</a:t>
            </a:r>
          </a:p>
        </p:txBody>
      </p:sp>
    </p:spTree>
    <p:extLst>
      <p:ext uri="{BB962C8B-B14F-4D97-AF65-F5344CB8AC3E}">
        <p14:creationId xmlns:p14="http://schemas.microsoft.com/office/powerpoint/2010/main" val="360197920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EACAB9E-9F06-6F32-AD12-654ECF84C917}"/>
              </a:ext>
            </a:extLst>
          </p:cNvPr>
          <p:cNvSpPr/>
          <p:nvPr/>
        </p:nvSpPr>
        <p:spPr>
          <a:xfrm>
            <a:off x="1267968" y="3346882"/>
            <a:ext cx="2685398" cy="126950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E1F6313B-5F4C-2C7E-F026-9475AF9F42DE}"/>
              </a:ext>
            </a:extLst>
          </p:cNvPr>
          <p:cNvSpPr txBox="1">
            <a:spLocks/>
          </p:cNvSpPr>
          <p:nvPr/>
        </p:nvSpPr>
        <p:spPr>
          <a:xfrm>
            <a:off x="53582" y="1732"/>
            <a:ext cx="10434748" cy="116586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b="1" dirty="0">
                <a:solidFill>
                  <a:srgbClr val="FFFFFF"/>
                </a:solidFill>
              </a:rPr>
              <a:t>Expressions &amp; Data Modeling</a:t>
            </a:r>
          </a:p>
        </p:txBody>
      </p:sp>
      <p:sp>
        <p:nvSpPr>
          <p:cNvPr id="22" name="TextBox 21">
            <a:extLst>
              <a:ext uri="{FF2B5EF4-FFF2-40B4-BE49-F238E27FC236}">
                <a16:creationId xmlns:a16="http://schemas.microsoft.com/office/drawing/2014/main" id="{3E4E3194-CCB9-ACDE-51D2-69BCE9E57CB1}"/>
              </a:ext>
            </a:extLst>
          </p:cNvPr>
          <p:cNvSpPr txBox="1"/>
          <p:nvPr/>
        </p:nvSpPr>
        <p:spPr>
          <a:xfrm>
            <a:off x="883128" y="2254513"/>
            <a:ext cx="4344752" cy="1200329"/>
          </a:xfrm>
          <a:prstGeom prst="rect">
            <a:avLst/>
          </a:prstGeom>
          <a:noFill/>
        </p:spPr>
        <p:txBody>
          <a:bodyPr wrap="square" rtlCol="0">
            <a:spAutoFit/>
          </a:bodyPr>
          <a:lstStyle/>
          <a:p>
            <a:pPr algn="ctr"/>
            <a:r>
              <a:rPr lang="en-US" b="1" i="1" dirty="0">
                <a:solidFill>
                  <a:schemeClr val="accent3"/>
                </a:solidFill>
              </a:rPr>
              <a:t>DAX </a:t>
            </a:r>
            <a:r>
              <a:rPr lang="en-US" dirty="0"/>
              <a:t>(Data Analytics Expressions)</a:t>
            </a:r>
          </a:p>
          <a:p>
            <a:pPr algn="ctr"/>
            <a:endParaRPr lang="en-US" dirty="0"/>
          </a:p>
          <a:p>
            <a:pPr algn="ctr"/>
            <a:endParaRPr lang="en-US" dirty="0"/>
          </a:p>
          <a:p>
            <a:pPr algn="ctr"/>
            <a:endParaRPr lang="en-US" dirty="0"/>
          </a:p>
        </p:txBody>
      </p:sp>
      <p:sp>
        <p:nvSpPr>
          <p:cNvPr id="3" name="TextBox 2">
            <a:extLst>
              <a:ext uri="{FF2B5EF4-FFF2-40B4-BE49-F238E27FC236}">
                <a16:creationId xmlns:a16="http://schemas.microsoft.com/office/drawing/2014/main" id="{DC7D7F2F-CE54-8C74-6E90-E6E688227C8F}"/>
              </a:ext>
            </a:extLst>
          </p:cNvPr>
          <p:cNvSpPr txBox="1"/>
          <p:nvPr/>
        </p:nvSpPr>
        <p:spPr>
          <a:xfrm>
            <a:off x="7202537" y="2208346"/>
            <a:ext cx="4344752" cy="646331"/>
          </a:xfrm>
          <a:prstGeom prst="rect">
            <a:avLst/>
          </a:prstGeom>
          <a:noFill/>
        </p:spPr>
        <p:txBody>
          <a:bodyPr wrap="square" rtlCol="0">
            <a:spAutoFit/>
          </a:bodyPr>
          <a:lstStyle/>
          <a:p>
            <a:pPr algn="ctr"/>
            <a:r>
              <a:rPr lang="en-US" b="1" i="1" dirty="0">
                <a:solidFill>
                  <a:schemeClr val="accent3"/>
                </a:solidFill>
              </a:rPr>
              <a:t>Visual Basic </a:t>
            </a:r>
            <a:r>
              <a:rPr lang="en-US" i="1" dirty="0"/>
              <a:t>Expressions </a:t>
            </a:r>
          </a:p>
          <a:p>
            <a:pPr algn="ctr"/>
            <a:endParaRPr lang="en-US" i="1" dirty="0"/>
          </a:p>
        </p:txBody>
      </p:sp>
      <p:pic>
        <p:nvPicPr>
          <p:cNvPr id="8194" name="Picture 2" descr="Image result for power bi data modeling">
            <a:extLst>
              <a:ext uri="{FF2B5EF4-FFF2-40B4-BE49-F238E27FC236}">
                <a16:creationId xmlns:a16="http://schemas.microsoft.com/office/drawing/2014/main" id="{72BB1F18-8976-6395-8E93-896D063AA9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128" y="2824113"/>
            <a:ext cx="4187105" cy="38138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power bi data modeling">
            <a:extLst>
              <a:ext uri="{FF2B5EF4-FFF2-40B4-BE49-F238E27FC236}">
                <a16:creationId xmlns:a16="http://schemas.microsoft.com/office/drawing/2014/main" id="{C023FFCA-09A3-335C-F9FC-21615CB945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7532" y="2739635"/>
            <a:ext cx="4187105" cy="3813836"/>
          </a:xfrm>
          <a:prstGeom prst="rect">
            <a:avLst/>
          </a:prstGeom>
          <a:noFill/>
          <a:extLst>
            <a:ext uri="{909E8E84-426E-40DD-AFC4-6F175D3DCCD1}">
              <a14:hiddenFill xmlns:a14="http://schemas.microsoft.com/office/drawing/2010/main">
                <a:solidFill>
                  <a:srgbClr val="FFFFFF"/>
                </a:solidFill>
              </a14:hiddenFill>
            </a:ext>
          </a:extLst>
        </p:spPr>
      </p:pic>
      <p:sp>
        <p:nvSpPr>
          <p:cNvPr id="10" name="Multiplication Sign 9">
            <a:extLst>
              <a:ext uri="{FF2B5EF4-FFF2-40B4-BE49-F238E27FC236}">
                <a16:creationId xmlns:a16="http://schemas.microsoft.com/office/drawing/2014/main" id="{F562FB09-DC08-CC1C-93FE-C041D34C512A}"/>
              </a:ext>
            </a:extLst>
          </p:cNvPr>
          <p:cNvSpPr/>
          <p:nvPr/>
        </p:nvSpPr>
        <p:spPr>
          <a:xfrm>
            <a:off x="6964122" y="2989041"/>
            <a:ext cx="4187103" cy="3483979"/>
          </a:xfrm>
          <a:prstGeom prst="mathMultiply">
            <a:avLst>
              <a:gd name="adj1" fmla="val 139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AE12C3FD-1A7B-DEA1-A5D2-E4AFC0443D2A}"/>
              </a:ext>
            </a:extLst>
          </p:cNvPr>
          <p:cNvPicPr>
            <a:picLocks noChangeAspect="1"/>
          </p:cNvPicPr>
          <p:nvPr/>
        </p:nvPicPr>
        <p:blipFill>
          <a:blip r:embed="rId4"/>
          <a:stretch>
            <a:fillRect/>
          </a:stretch>
        </p:blipFill>
        <p:spPr>
          <a:xfrm>
            <a:off x="6667457" y="2537885"/>
            <a:ext cx="5414912" cy="4100064"/>
          </a:xfrm>
          <a:prstGeom prst="rect">
            <a:avLst/>
          </a:prstGeom>
        </p:spPr>
      </p:pic>
      <p:sp>
        <p:nvSpPr>
          <p:cNvPr id="11" name="Title 1">
            <a:extLst>
              <a:ext uri="{FF2B5EF4-FFF2-40B4-BE49-F238E27FC236}">
                <a16:creationId xmlns:a16="http://schemas.microsoft.com/office/drawing/2014/main" id="{40C24BF5-9F08-8D49-C683-7613BBE32856}"/>
              </a:ext>
            </a:extLst>
          </p:cNvPr>
          <p:cNvSpPr txBox="1">
            <a:spLocks/>
          </p:cNvSpPr>
          <p:nvPr/>
        </p:nvSpPr>
        <p:spPr>
          <a:xfrm>
            <a:off x="6921045" y="1145010"/>
            <a:ext cx="4291979" cy="11414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oAutofit/>
          </a:bodyPr>
          <a:lstStyle>
            <a:lvl1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1pPr>
            <a:lvl2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2pPr>
            <a:lvl3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3pPr>
            <a:lvl4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4pPr>
            <a:lvl5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5pPr>
            <a:lvl6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6pPr>
            <a:lvl7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7pPr>
            <a:lvl8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8pPr>
            <a:lvl9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9pPr>
          </a:lstStyle>
          <a:p>
            <a:pPr algn="ctr" hangingPunct="1"/>
            <a:r>
              <a:rPr lang="en-US" sz="3200" dirty="0"/>
              <a:t>Paginated </a:t>
            </a:r>
            <a:br>
              <a:rPr lang="en-US" sz="3200" dirty="0"/>
            </a:br>
            <a:r>
              <a:rPr lang="en-US" sz="3200" dirty="0"/>
              <a:t>Power BI Reports</a:t>
            </a:r>
          </a:p>
        </p:txBody>
      </p:sp>
      <p:sp>
        <p:nvSpPr>
          <p:cNvPr id="12" name="Title 1">
            <a:extLst>
              <a:ext uri="{FF2B5EF4-FFF2-40B4-BE49-F238E27FC236}">
                <a16:creationId xmlns:a16="http://schemas.microsoft.com/office/drawing/2014/main" id="{C92219CD-C1EE-3B81-2EBD-F8CCEA33E4CC}"/>
              </a:ext>
            </a:extLst>
          </p:cNvPr>
          <p:cNvSpPr txBox="1">
            <a:spLocks/>
          </p:cNvSpPr>
          <p:nvPr/>
        </p:nvSpPr>
        <p:spPr>
          <a:xfrm>
            <a:off x="747724" y="1053738"/>
            <a:ext cx="4523232" cy="11658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ctr"/>
            <a:r>
              <a:rPr lang="en-US" sz="3200" b="1" dirty="0">
                <a:solidFill>
                  <a:schemeClr val="accent1">
                    <a:lumMod val="50000"/>
                  </a:schemeClr>
                </a:solidFill>
                <a:latin typeface="Verdana" panose="020B0604030504040204" pitchFamily="34" charset="0"/>
                <a:ea typeface="Verdana" panose="020B0604030504040204" pitchFamily="34" charset="0"/>
              </a:rPr>
              <a:t>Standard</a:t>
            </a:r>
            <a:br>
              <a:rPr lang="en-US" sz="3200" b="1" dirty="0">
                <a:solidFill>
                  <a:schemeClr val="accent1">
                    <a:lumMod val="50000"/>
                  </a:schemeClr>
                </a:solidFill>
                <a:latin typeface="Verdana" panose="020B0604030504040204" pitchFamily="34" charset="0"/>
                <a:ea typeface="Verdana" panose="020B0604030504040204" pitchFamily="34" charset="0"/>
              </a:rPr>
            </a:br>
            <a:r>
              <a:rPr lang="en-US" sz="3200" b="1" dirty="0">
                <a:solidFill>
                  <a:schemeClr val="accent1">
                    <a:lumMod val="50000"/>
                  </a:schemeClr>
                </a:solidFill>
                <a:latin typeface="Verdana" panose="020B0604030504040204" pitchFamily="34" charset="0"/>
                <a:ea typeface="Verdana" panose="020B0604030504040204" pitchFamily="34" charset="0"/>
              </a:rPr>
              <a:t>Power BI Reports</a:t>
            </a:r>
          </a:p>
        </p:txBody>
      </p:sp>
      <p:sp>
        <p:nvSpPr>
          <p:cNvPr id="13" name="TextBox 12">
            <a:extLst>
              <a:ext uri="{FF2B5EF4-FFF2-40B4-BE49-F238E27FC236}">
                <a16:creationId xmlns:a16="http://schemas.microsoft.com/office/drawing/2014/main" id="{F3CFC6E8-7992-7ACF-1F88-24801F5874EC}"/>
              </a:ext>
            </a:extLst>
          </p:cNvPr>
          <p:cNvSpPr txBox="1"/>
          <p:nvPr/>
        </p:nvSpPr>
        <p:spPr>
          <a:xfrm>
            <a:off x="5603680" y="1472062"/>
            <a:ext cx="1010652" cy="646331"/>
          </a:xfrm>
          <a:prstGeom prst="rect">
            <a:avLst/>
          </a:prstGeom>
          <a:noFill/>
        </p:spPr>
        <p:txBody>
          <a:bodyPr wrap="square">
            <a:spAutoFit/>
          </a:bodyPr>
          <a:lstStyle/>
          <a:p>
            <a:r>
              <a:rPr lang="en-US" sz="3600" b="1" dirty="0"/>
              <a:t>Vs.</a:t>
            </a:r>
          </a:p>
        </p:txBody>
      </p:sp>
    </p:spTree>
    <p:extLst>
      <p:ext uri="{BB962C8B-B14F-4D97-AF65-F5344CB8AC3E}">
        <p14:creationId xmlns:p14="http://schemas.microsoft.com/office/powerpoint/2010/main" val="1179397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1">
            <a:extLst>
              <a:ext uri="{FF2B5EF4-FFF2-40B4-BE49-F238E27FC236}">
                <a16:creationId xmlns:a16="http://schemas.microsoft.com/office/drawing/2014/main" id="{F7893B27-345C-45A6-5F3C-17C3F5029498}"/>
              </a:ext>
            </a:extLst>
          </p:cNvPr>
          <p:cNvSpPr>
            <a:spLocks noGrp="1"/>
          </p:cNvSpPr>
          <p:nvPr>
            <p:ph type="title"/>
          </p:nvPr>
        </p:nvSpPr>
        <p:spPr/>
        <p:txBody>
          <a:bodyPr>
            <a:normAutofit/>
          </a:bodyPr>
          <a:lstStyle/>
          <a:p>
            <a:r>
              <a:rPr lang="en-US" dirty="0"/>
              <a:t>Similarities: Standard &amp; paginated reports</a:t>
            </a:r>
          </a:p>
        </p:txBody>
      </p:sp>
      <p:graphicFrame>
        <p:nvGraphicFramePr>
          <p:cNvPr id="2" name="Table 1">
            <a:extLst>
              <a:ext uri="{FF2B5EF4-FFF2-40B4-BE49-F238E27FC236}">
                <a16:creationId xmlns:a16="http://schemas.microsoft.com/office/drawing/2014/main" id="{32D5A698-130A-087E-50DE-1BFF2F897BCC}"/>
              </a:ext>
            </a:extLst>
          </p:cNvPr>
          <p:cNvGraphicFramePr>
            <a:graphicFrameLocks noGrp="1"/>
          </p:cNvGraphicFramePr>
          <p:nvPr>
            <p:extLst>
              <p:ext uri="{D42A27DB-BD31-4B8C-83A1-F6EECF244321}">
                <p14:modId xmlns:p14="http://schemas.microsoft.com/office/powerpoint/2010/main" val="247223634"/>
              </p:ext>
            </p:extLst>
          </p:nvPr>
        </p:nvGraphicFramePr>
        <p:xfrm>
          <a:off x="560235" y="1672428"/>
          <a:ext cx="11018521" cy="4450080"/>
        </p:xfrm>
        <a:graphic>
          <a:graphicData uri="http://schemas.openxmlformats.org/drawingml/2006/table">
            <a:tbl>
              <a:tblPr>
                <a:tableStyleId>{5C22544A-7EE6-4342-B048-85BDC9FD1C3A}</a:tableStyleId>
              </a:tblPr>
              <a:tblGrid>
                <a:gridCol w="3924301">
                  <a:extLst>
                    <a:ext uri="{9D8B030D-6E8A-4147-A177-3AD203B41FA5}">
                      <a16:colId xmlns:a16="http://schemas.microsoft.com/office/drawing/2014/main" val="1884811934"/>
                    </a:ext>
                  </a:extLst>
                </a:gridCol>
                <a:gridCol w="3377394">
                  <a:extLst>
                    <a:ext uri="{9D8B030D-6E8A-4147-A177-3AD203B41FA5}">
                      <a16:colId xmlns:a16="http://schemas.microsoft.com/office/drawing/2014/main" val="1658787054"/>
                    </a:ext>
                  </a:extLst>
                </a:gridCol>
                <a:gridCol w="3716826">
                  <a:extLst>
                    <a:ext uri="{9D8B030D-6E8A-4147-A177-3AD203B41FA5}">
                      <a16:colId xmlns:a16="http://schemas.microsoft.com/office/drawing/2014/main" val="1980239329"/>
                    </a:ext>
                  </a:extLst>
                </a:gridCol>
              </a:tblGrid>
              <a:tr h="790475">
                <a:tc>
                  <a:txBody>
                    <a:bodyPr/>
                    <a:lstStyle/>
                    <a:p>
                      <a:pPr algn="l" fontAlgn="ctr"/>
                      <a:r>
                        <a:rPr lang="en-US" sz="1800" u="none" strike="noStrike" dirty="0">
                          <a:effectLst/>
                        </a:rPr>
                        <a:t> </a:t>
                      </a:r>
                      <a:endParaRPr lang="en-US" sz="18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n-US" sz="2000" b="1" u="none" strike="noStrike" dirty="0">
                          <a:effectLst/>
                        </a:rPr>
                        <a:t>Power BI Reports </a:t>
                      </a:r>
                      <a:endParaRPr lang="en-US" sz="2000" b="1"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n-US" sz="2000" b="1" u="none" strike="noStrike" dirty="0">
                          <a:effectLst/>
                        </a:rPr>
                        <a:t>Power BI Paginated Reports </a:t>
                      </a:r>
                      <a:endParaRPr lang="en-US" sz="2000" b="1"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752499789"/>
                  </a:ext>
                </a:extLst>
              </a:tr>
              <a:tr h="731921">
                <a:tc>
                  <a:txBody>
                    <a:bodyPr/>
                    <a:lstStyle/>
                    <a:p>
                      <a:pPr lvl="1" algn="l" fontAlgn="ctr"/>
                      <a:r>
                        <a:rPr lang="en-US" sz="1800" b="0" u="none" strike="noStrike" dirty="0">
                          <a:effectLst/>
                        </a:rPr>
                        <a:t>Available to Power BI Pro users</a:t>
                      </a:r>
                      <a:endParaRPr lang="en-US" sz="1800" b="0" i="0" u="none" strike="noStrike" dirty="0">
                        <a:solidFill>
                          <a:srgbClr val="000000"/>
                        </a:solidFill>
                        <a:effectLst/>
                        <a:latin typeface="Calibri" panose="020F0502020204030204" pitchFamily="34" charset="0"/>
                      </a:endParaRPr>
                    </a:p>
                  </a:txBody>
                  <a:tcPr marL="0" marR="0" marT="0" marB="0" anchor="ctr"/>
                </a:tc>
                <a:tc rowSpan="5">
                  <a:txBody>
                    <a:bodyPr/>
                    <a:lstStyle/>
                    <a:p>
                      <a:pPr algn="ctr" fontAlgn="ctr"/>
                      <a:endParaRPr lang="en-US" sz="1100" b="0" i="0" u="none" strike="noStrike" dirty="0">
                        <a:solidFill>
                          <a:srgbClr val="000000"/>
                        </a:solidFill>
                        <a:effectLst/>
                        <a:latin typeface="Calibri" panose="020F0502020204030204" pitchFamily="34" charset="0"/>
                      </a:endParaRPr>
                    </a:p>
                  </a:txBody>
                  <a:tcPr marL="0" marR="0" marT="0" marB="0" anchor="ctr"/>
                </a:tc>
                <a:tc rowSpan="5">
                  <a:txBody>
                    <a:bodyPr/>
                    <a:lstStyle/>
                    <a:p>
                      <a:pPr algn="ctr" fontAlgn="ctr"/>
                      <a:endParaRPr lang="en-US" sz="1100" b="0"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764204680"/>
                  </a:ext>
                </a:extLst>
              </a:tr>
              <a:tr h="731921">
                <a:tc>
                  <a:txBody>
                    <a:bodyPr/>
                    <a:lstStyle/>
                    <a:p>
                      <a:pPr lvl="1" algn="l" fontAlgn="ctr"/>
                      <a:r>
                        <a:rPr lang="en-US" sz="1800" b="0" u="none" strike="noStrike" dirty="0">
                          <a:effectLst/>
                        </a:rPr>
                        <a:t>Stored on the PowerBI.com?</a:t>
                      </a:r>
                      <a:endParaRPr lang="en-US" sz="1800" b="0" i="0" u="none" strike="noStrike" dirty="0">
                        <a:solidFill>
                          <a:srgbClr val="000000"/>
                        </a:solidFill>
                        <a:effectLst/>
                        <a:latin typeface="Calibri" panose="020F0502020204030204" pitchFamily="34" charset="0"/>
                      </a:endParaRPr>
                    </a:p>
                  </a:txBody>
                  <a:tcPr marL="0" marR="0"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552009266"/>
                  </a:ext>
                </a:extLst>
              </a:tr>
              <a:tr h="731921">
                <a:tc>
                  <a:txBody>
                    <a:bodyPr/>
                    <a:lstStyle/>
                    <a:p>
                      <a:pPr lvl="1" algn="l" fontAlgn="ctr"/>
                      <a:r>
                        <a:rPr lang="en-US" sz="1800" b="0" u="none" strike="noStrike" dirty="0">
                          <a:effectLst/>
                        </a:rPr>
                        <a:t>Can include graphs and tables</a:t>
                      </a:r>
                      <a:endParaRPr lang="en-US" sz="1800" b="0" i="0" u="none" strike="noStrike" dirty="0">
                        <a:solidFill>
                          <a:srgbClr val="000000"/>
                        </a:solidFill>
                        <a:effectLst/>
                        <a:latin typeface="Calibri" panose="020F0502020204030204" pitchFamily="34" charset="0"/>
                      </a:endParaRPr>
                    </a:p>
                  </a:txBody>
                  <a:tcPr marL="0" marR="0"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068968547"/>
                  </a:ext>
                </a:extLst>
              </a:tr>
              <a:tr h="731921">
                <a:tc>
                  <a:txBody>
                    <a:bodyPr/>
                    <a:lstStyle/>
                    <a:p>
                      <a:pPr lvl="1" algn="l" fontAlgn="ctr"/>
                      <a:r>
                        <a:rPr lang="en-US" sz="1800" b="0" u="none" strike="noStrike" dirty="0">
                          <a:effectLst/>
                        </a:rPr>
                        <a:t>Can use Power BI dataset as source</a:t>
                      </a:r>
                      <a:endParaRPr lang="en-US" sz="1800" b="0" i="0" u="none" strike="noStrike" dirty="0">
                        <a:solidFill>
                          <a:srgbClr val="000000"/>
                        </a:solidFill>
                        <a:effectLst/>
                        <a:latin typeface="Calibri" panose="020F0502020204030204" pitchFamily="34" charset="0"/>
                      </a:endParaRPr>
                    </a:p>
                  </a:txBody>
                  <a:tcPr marL="0" marR="0"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173564199"/>
                  </a:ext>
                </a:extLst>
              </a:tr>
              <a:tr h="731921">
                <a:tc>
                  <a:txBody>
                    <a:bodyPr/>
                    <a:lstStyle/>
                    <a:p>
                      <a:pPr lvl="1" algn="l" fontAlgn="ctr"/>
                      <a:r>
                        <a:rPr lang="en-US" sz="1800" b="0" u="none" strike="noStrike" dirty="0">
                          <a:effectLst/>
                        </a:rPr>
                        <a:t>Can leverage Row Level Security</a:t>
                      </a:r>
                      <a:endParaRPr lang="en-US" sz="1800" b="0" i="0" u="none" strike="noStrike" dirty="0">
                        <a:solidFill>
                          <a:srgbClr val="000000"/>
                        </a:solidFill>
                        <a:effectLst/>
                        <a:latin typeface="Calibri" panose="020F0502020204030204" pitchFamily="34" charset="0"/>
                      </a:endParaRPr>
                    </a:p>
                  </a:txBody>
                  <a:tcPr marL="0" marR="0"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769785762"/>
                  </a:ext>
                </a:extLst>
              </a:tr>
            </a:tbl>
          </a:graphicData>
        </a:graphic>
      </p:graphicFrame>
      <p:pic>
        <p:nvPicPr>
          <p:cNvPr id="3" name="Graphic 18" descr="Checkmark with solid fill">
            <a:extLst>
              <a:ext uri="{FF2B5EF4-FFF2-40B4-BE49-F238E27FC236}">
                <a16:creationId xmlns:a16="http://schemas.microsoft.com/office/drawing/2014/main" id="{940A77A7-5704-A87A-E2C3-C8C44F9B680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36809" y="2350836"/>
            <a:ext cx="778216" cy="778216"/>
          </a:xfrm>
          <a:prstGeom prst="rect">
            <a:avLst/>
          </a:prstGeom>
        </p:spPr>
      </p:pic>
      <p:pic>
        <p:nvPicPr>
          <p:cNvPr id="5" name="Graphic 1" descr="Checkmark with solid fill">
            <a:extLst>
              <a:ext uri="{FF2B5EF4-FFF2-40B4-BE49-F238E27FC236}">
                <a16:creationId xmlns:a16="http://schemas.microsoft.com/office/drawing/2014/main" id="{5BE28747-CF56-A8C5-A563-B67DA45049C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98074" y="3143633"/>
            <a:ext cx="778216" cy="778216"/>
          </a:xfrm>
          <a:prstGeom prst="rect">
            <a:avLst/>
          </a:prstGeom>
        </p:spPr>
      </p:pic>
      <p:pic>
        <p:nvPicPr>
          <p:cNvPr id="7" name="Graphic 7" descr="Checkmark with solid fill">
            <a:extLst>
              <a:ext uri="{FF2B5EF4-FFF2-40B4-BE49-F238E27FC236}">
                <a16:creationId xmlns:a16="http://schemas.microsoft.com/office/drawing/2014/main" id="{137BE289-FF71-06F8-EBE0-49B86FF2825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98074" y="3844673"/>
            <a:ext cx="778216" cy="778216"/>
          </a:xfrm>
          <a:prstGeom prst="rect">
            <a:avLst/>
          </a:prstGeom>
        </p:spPr>
      </p:pic>
      <p:pic>
        <p:nvPicPr>
          <p:cNvPr id="9" name="Graphic 13" descr="Checkmark with solid fill">
            <a:extLst>
              <a:ext uri="{FF2B5EF4-FFF2-40B4-BE49-F238E27FC236}">
                <a16:creationId xmlns:a16="http://schemas.microsoft.com/office/drawing/2014/main" id="{3CCD6C77-9513-9E8F-3EA8-03C32A7DC47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98074" y="4591433"/>
            <a:ext cx="778216" cy="778216"/>
          </a:xfrm>
          <a:prstGeom prst="rect">
            <a:avLst/>
          </a:prstGeom>
        </p:spPr>
      </p:pic>
      <p:pic>
        <p:nvPicPr>
          <p:cNvPr id="11" name="Graphic 15" descr="Checkmark with solid fill">
            <a:extLst>
              <a:ext uri="{FF2B5EF4-FFF2-40B4-BE49-F238E27FC236}">
                <a16:creationId xmlns:a16="http://schemas.microsoft.com/office/drawing/2014/main" id="{0C1A9626-5F70-81F0-A025-FA93A3FEC80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98074" y="5292473"/>
            <a:ext cx="778216" cy="778216"/>
          </a:xfrm>
          <a:prstGeom prst="rect">
            <a:avLst/>
          </a:prstGeom>
        </p:spPr>
      </p:pic>
      <p:pic>
        <p:nvPicPr>
          <p:cNvPr id="18" name="Graphic 18" descr="Checkmark with solid fill">
            <a:extLst>
              <a:ext uri="{FF2B5EF4-FFF2-40B4-BE49-F238E27FC236}">
                <a16:creationId xmlns:a16="http://schemas.microsoft.com/office/drawing/2014/main" id="{B2F0B27F-F39C-3480-7E76-8F91D0D7233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79169" y="2428012"/>
            <a:ext cx="778216" cy="778216"/>
          </a:xfrm>
          <a:prstGeom prst="rect">
            <a:avLst/>
          </a:prstGeom>
        </p:spPr>
      </p:pic>
      <p:pic>
        <p:nvPicPr>
          <p:cNvPr id="19" name="Graphic 1" descr="Checkmark with solid fill">
            <a:extLst>
              <a:ext uri="{FF2B5EF4-FFF2-40B4-BE49-F238E27FC236}">
                <a16:creationId xmlns:a16="http://schemas.microsoft.com/office/drawing/2014/main" id="{60D09FF5-0427-36C9-0037-BCC36C45309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40434" y="3220809"/>
            <a:ext cx="778216" cy="778216"/>
          </a:xfrm>
          <a:prstGeom prst="rect">
            <a:avLst/>
          </a:prstGeom>
        </p:spPr>
      </p:pic>
      <p:pic>
        <p:nvPicPr>
          <p:cNvPr id="20" name="Graphic 7" descr="Checkmark with solid fill">
            <a:extLst>
              <a:ext uri="{FF2B5EF4-FFF2-40B4-BE49-F238E27FC236}">
                <a16:creationId xmlns:a16="http://schemas.microsoft.com/office/drawing/2014/main" id="{2B0577D0-62CD-08CD-1F73-542D2BC1BD6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40434" y="3921849"/>
            <a:ext cx="778216" cy="778216"/>
          </a:xfrm>
          <a:prstGeom prst="rect">
            <a:avLst/>
          </a:prstGeom>
        </p:spPr>
      </p:pic>
      <p:pic>
        <p:nvPicPr>
          <p:cNvPr id="21" name="Graphic 13" descr="Checkmark with solid fill">
            <a:extLst>
              <a:ext uri="{FF2B5EF4-FFF2-40B4-BE49-F238E27FC236}">
                <a16:creationId xmlns:a16="http://schemas.microsoft.com/office/drawing/2014/main" id="{0D071BC2-2B05-3323-3A0A-0D9C58A2C9A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40434" y="4668609"/>
            <a:ext cx="778216" cy="778216"/>
          </a:xfrm>
          <a:prstGeom prst="rect">
            <a:avLst/>
          </a:prstGeom>
        </p:spPr>
      </p:pic>
      <p:pic>
        <p:nvPicPr>
          <p:cNvPr id="22" name="Graphic 15" descr="Checkmark with solid fill">
            <a:extLst>
              <a:ext uri="{FF2B5EF4-FFF2-40B4-BE49-F238E27FC236}">
                <a16:creationId xmlns:a16="http://schemas.microsoft.com/office/drawing/2014/main" id="{3C5EF839-4AD6-9580-105F-65BDE3E2A18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40434" y="5369649"/>
            <a:ext cx="778216" cy="778216"/>
          </a:xfrm>
          <a:prstGeom prst="rect">
            <a:avLst/>
          </a:prstGeom>
        </p:spPr>
      </p:pic>
    </p:spTree>
    <p:extLst>
      <p:ext uri="{BB962C8B-B14F-4D97-AF65-F5344CB8AC3E}">
        <p14:creationId xmlns:p14="http://schemas.microsoft.com/office/powerpoint/2010/main" val="95277098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5B222-9FBC-B9D3-AF3A-73A6C7DCACC0}"/>
              </a:ext>
            </a:extLst>
          </p:cNvPr>
          <p:cNvSpPr>
            <a:spLocks noGrp="1"/>
          </p:cNvSpPr>
          <p:nvPr>
            <p:ph type="title" idx="4294967295"/>
          </p:nvPr>
        </p:nvSpPr>
        <p:spPr>
          <a:xfrm>
            <a:off x="1" y="1139687"/>
            <a:ext cx="6096000" cy="1141413"/>
          </a:xfrm>
        </p:spPr>
        <p:txBody>
          <a:bodyPr anchor="b">
            <a:normAutofit/>
          </a:bodyPr>
          <a:lstStyle/>
          <a:p>
            <a:pPr algn="r"/>
            <a:r>
              <a:rPr lang="en-US" sz="2400" dirty="0"/>
              <a:t>If you try to build your paginated report like you do in Power BI Desktop...</a:t>
            </a:r>
          </a:p>
        </p:txBody>
      </p:sp>
      <p:sp>
        <p:nvSpPr>
          <p:cNvPr id="9" name="Content Placeholder 8">
            <a:extLst>
              <a:ext uri="{FF2B5EF4-FFF2-40B4-BE49-F238E27FC236}">
                <a16:creationId xmlns:a16="http://schemas.microsoft.com/office/drawing/2014/main" id="{AABB816D-0D38-7811-F74C-E1BC4EECEE49}"/>
              </a:ext>
            </a:extLst>
          </p:cNvPr>
          <p:cNvSpPr>
            <a:spLocks noGrp="1"/>
          </p:cNvSpPr>
          <p:nvPr>
            <p:ph sz="quarter" idx="4294967295"/>
          </p:nvPr>
        </p:nvSpPr>
        <p:spPr>
          <a:xfrm>
            <a:off x="821634" y="2918791"/>
            <a:ext cx="5274366" cy="1600200"/>
          </a:xfrm>
        </p:spPr>
        <p:txBody>
          <a:bodyPr anchor="t">
            <a:normAutofit/>
          </a:bodyPr>
          <a:lstStyle/>
          <a:p>
            <a:pPr marL="0" indent="0" algn="r">
              <a:buNone/>
            </a:pPr>
            <a:r>
              <a:rPr lang="en-US" sz="4000" dirty="0"/>
              <a:t>You're going to have a </a:t>
            </a:r>
            <a:r>
              <a:rPr lang="en-US" sz="4000" b="1" i="1" dirty="0">
                <a:solidFill>
                  <a:srgbClr val="CA1317"/>
                </a:solidFill>
              </a:rPr>
              <a:t>bad</a:t>
            </a:r>
            <a:r>
              <a:rPr lang="en-US" sz="4000" b="1" i="1" dirty="0">
                <a:solidFill>
                  <a:srgbClr val="D20C18"/>
                </a:solidFill>
              </a:rPr>
              <a:t> </a:t>
            </a:r>
            <a:r>
              <a:rPr lang="en-US" sz="4000" dirty="0"/>
              <a:t>time</a:t>
            </a:r>
          </a:p>
        </p:txBody>
      </p:sp>
      <p:pic>
        <p:nvPicPr>
          <p:cNvPr id="4" name="Picture 4" descr="A picture containing text, toy, vector graphics&#10;&#10;Description automatically generated">
            <a:extLst>
              <a:ext uri="{FF2B5EF4-FFF2-40B4-BE49-F238E27FC236}">
                <a16:creationId xmlns:a16="http://schemas.microsoft.com/office/drawing/2014/main" id="{6FB5D918-27C2-7D7C-7DF6-F47E2FD48075}"/>
              </a:ext>
            </a:extLst>
          </p:cNvPr>
          <p:cNvPicPr>
            <a:picLocks noChangeAspect="1"/>
          </p:cNvPicPr>
          <p:nvPr/>
        </p:nvPicPr>
        <p:blipFill rotWithShape="1">
          <a:blip r:embed="rId3"/>
          <a:srcRect l="19574" r="23963"/>
          <a:stretch/>
        </p:blipFill>
        <p:spPr>
          <a:xfrm>
            <a:off x="6325671" y="0"/>
            <a:ext cx="5866329" cy="5844209"/>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257015744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7AD1E-33B1-71D4-88BC-36EC4ECB170D}"/>
              </a:ext>
            </a:extLst>
          </p:cNvPr>
          <p:cNvSpPr>
            <a:spLocks noGrp="1"/>
          </p:cNvSpPr>
          <p:nvPr>
            <p:ph type="title"/>
          </p:nvPr>
        </p:nvSpPr>
        <p:spPr>
          <a:xfrm>
            <a:off x="151748" y="26505"/>
            <a:ext cx="9526796" cy="1141715"/>
          </a:xfrm>
        </p:spPr>
        <p:txBody>
          <a:bodyPr/>
          <a:lstStyle/>
          <a:p>
            <a:r>
              <a:rPr lang="en-US" dirty="0"/>
              <a:t>False friends: Data Source</a:t>
            </a:r>
          </a:p>
        </p:txBody>
      </p:sp>
      <p:sp>
        <p:nvSpPr>
          <p:cNvPr id="7" name="Content Placeholder 5">
            <a:extLst>
              <a:ext uri="{FF2B5EF4-FFF2-40B4-BE49-F238E27FC236}">
                <a16:creationId xmlns:a16="http://schemas.microsoft.com/office/drawing/2014/main" id="{E1BED8AB-3DAB-E6DB-6632-C12DC9D30ECC}"/>
              </a:ext>
            </a:extLst>
          </p:cNvPr>
          <p:cNvSpPr txBox="1">
            <a:spLocks/>
          </p:cNvSpPr>
          <p:nvPr/>
        </p:nvSpPr>
        <p:spPr>
          <a:xfrm>
            <a:off x="1267329" y="1828936"/>
            <a:ext cx="3462934" cy="117957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Data Source in </a:t>
            </a:r>
          </a:p>
          <a:p>
            <a:pPr marL="0" indent="0">
              <a:buFont typeface="Arial" panose="020B0604020202020204" pitchFamily="34" charset="0"/>
              <a:buNone/>
            </a:pPr>
            <a:r>
              <a:rPr lang="en-US" dirty="0"/>
              <a:t>Power BI Desktop</a:t>
            </a:r>
          </a:p>
        </p:txBody>
      </p:sp>
      <p:sp>
        <p:nvSpPr>
          <p:cNvPr id="10" name="Content Placeholder 5">
            <a:extLst>
              <a:ext uri="{FF2B5EF4-FFF2-40B4-BE49-F238E27FC236}">
                <a16:creationId xmlns:a16="http://schemas.microsoft.com/office/drawing/2014/main" id="{59C9BBBB-8696-2C04-67E9-2BBFD51327FF}"/>
              </a:ext>
            </a:extLst>
          </p:cNvPr>
          <p:cNvSpPr txBox="1">
            <a:spLocks/>
          </p:cNvSpPr>
          <p:nvPr/>
        </p:nvSpPr>
        <p:spPr>
          <a:xfrm>
            <a:off x="6552558" y="1849681"/>
            <a:ext cx="5639442" cy="123182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Data Source in</a:t>
            </a:r>
            <a:br>
              <a:rPr lang="en-US" dirty="0"/>
            </a:br>
            <a:r>
              <a:rPr lang="en-US" dirty="0"/>
              <a:t>Power BI Report Builder </a:t>
            </a:r>
          </a:p>
        </p:txBody>
      </p:sp>
      <p:sp>
        <p:nvSpPr>
          <p:cNvPr id="11" name="Not Equal 10">
            <a:extLst>
              <a:ext uri="{FF2B5EF4-FFF2-40B4-BE49-F238E27FC236}">
                <a16:creationId xmlns:a16="http://schemas.microsoft.com/office/drawing/2014/main" id="{53CA91CC-B278-C7DF-870D-B1E4DC674A75}"/>
              </a:ext>
            </a:extLst>
          </p:cNvPr>
          <p:cNvSpPr/>
          <p:nvPr/>
        </p:nvSpPr>
        <p:spPr>
          <a:xfrm>
            <a:off x="5064420" y="3081510"/>
            <a:ext cx="914400" cy="914400"/>
          </a:xfrm>
          <a:prstGeom prst="mathNot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5" name="Picture 4">
            <a:extLst>
              <a:ext uri="{FF2B5EF4-FFF2-40B4-BE49-F238E27FC236}">
                <a16:creationId xmlns:a16="http://schemas.microsoft.com/office/drawing/2014/main" id="{67AA922E-DB5B-4712-EA3F-5284C9AB746B}"/>
              </a:ext>
            </a:extLst>
          </p:cNvPr>
          <p:cNvPicPr>
            <a:picLocks noChangeAspect="1"/>
          </p:cNvPicPr>
          <p:nvPr/>
        </p:nvPicPr>
        <p:blipFill rotWithShape="1">
          <a:blip r:embed="rId3"/>
          <a:srcRect t="2842" b="2570"/>
          <a:stretch/>
        </p:blipFill>
        <p:spPr>
          <a:xfrm>
            <a:off x="1267329" y="2978426"/>
            <a:ext cx="3223353" cy="3326063"/>
          </a:xfrm>
          <a:prstGeom prst="rect">
            <a:avLst/>
          </a:prstGeom>
        </p:spPr>
      </p:pic>
      <p:pic>
        <p:nvPicPr>
          <p:cNvPr id="12" name="Picture 11">
            <a:extLst>
              <a:ext uri="{FF2B5EF4-FFF2-40B4-BE49-F238E27FC236}">
                <a16:creationId xmlns:a16="http://schemas.microsoft.com/office/drawing/2014/main" id="{D3956A1D-1BFE-6C7D-D1F8-81FEF315A652}"/>
              </a:ext>
            </a:extLst>
          </p:cNvPr>
          <p:cNvPicPr>
            <a:picLocks noChangeAspect="1"/>
          </p:cNvPicPr>
          <p:nvPr/>
        </p:nvPicPr>
        <p:blipFill>
          <a:blip r:embed="rId4"/>
          <a:stretch>
            <a:fillRect/>
          </a:stretch>
        </p:blipFill>
        <p:spPr>
          <a:xfrm>
            <a:off x="6552558" y="3159273"/>
            <a:ext cx="4127690" cy="2902885"/>
          </a:xfrm>
          <a:prstGeom prst="rect">
            <a:avLst/>
          </a:prstGeom>
        </p:spPr>
      </p:pic>
    </p:spTree>
    <p:extLst>
      <p:ext uri="{BB962C8B-B14F-4D97-AF65-F5344CB8AC3E}">
        <p14:creationId xmlns:p14="http://schemas.microsoft.com/office/powerpoint/2010/main" val="28345445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CAAAA8-AFE8-F675-502B-87DDF7ECB200}"/>
              </a:ext>
            </a:extLst>
          </p:cNvPr>
          <p:cNvSpPr>
            <a:spLocks noGrp="1"/>
          </p:cNvSpPr>
          <p:nvPr>
            <p:ph type="title"/>
          </p:nvPr>
        </p:nvSpPr>
        <p:spPr/>
        <p:txBody>
          <a:bodyPr/>
          <a:lstStyle/>
          <a:p>
            <a:r>
              <a:rPr lang="en-US" sz="4000" b="1" dirty="0"/>
              <a:t>Paginated Reports 101 for the Power BI Veteran</a:t>
            </a:r>
            <a:endParaRPr lang="en-US" dirty="0"/>
          </a:p>
        </p:txBody>
      </p:sp>
    </p:spTree>
    <p:extLst>
      <p:ext uri="{BB962C8B-B14F-4D97-AF65-F5344CB8AC3E}">
        <p14:creationId xmlns:p14="http://schemas.microsoft.com/office/powerpoint/2010/main" val="2768059312"/>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7AD1E-33B1-71D4-88BC-36EC4ECB170D}"/>
              </a:ext>
            </a:extLst>
          </p:cNvPr>
          <p:cNvSpPr>
            <a:spLocks noGrp="1"/>
          </p:cNvSpPr>
          <p:nvPr>
            <p:ph type="title" idx="4294967295"/>
          </p:nvPr>
        </p:nvSpPr>
        <p:spPr>
          <a:xfrm>
            <a:off x="1" y="136532"/>
            <a:ext cx="12192000" cy="1179513"/>
          </a:xfrm>
        </p:spPr>
        <p:txBody>
          <a:bodyPr/>
          <a:lstStyle/>
          <a:p>
            <a:pPr algn="ctr"/>
            <a:r>
              <a:rPr lang="en-US" dirty="0"/>
              <a:t>False friends: Dataset</a:t>
            </a:r>
          </a:p>
        </p:txBody>
      </p:sp>
      <p:sp>
        <p:nvSpPr>
          <p:cNvPr id="6" name="Content Placeholder 5">
            <a:extLst>
              <a:ext uri="{FF2B5EF4-FFF2-40B4-BE49-F238E27FC236}">
                <a16:creationId xmlns:a16="http://schemas.microsoft.com/office/drawing/2014/main" id="{B2FE1C74-FCC5-FA94-3186-64DC37FF3D1E}"/>
              </a:ext>
            </a:extLst>
          </p:cNvPr>
          <p:cNvSpPr>
            <a:spLocks noGrp="1"/>
          </p:cNvSpPr>
          <p:nvPr>
            <p:ph idx="4294967295"/>
          </p:nvPr>
        </p:nvSpPr>
        <p:spPr>
          <a:xfrm>
            <a:off x="721323" y="1270425"/>
            <a:ext cx="4054325" cy="1179512"/>
          </a:xfrm>
        </p:spPr>
        <p:txBody>
          <a:bodyPr>
            <a:noAutofit/>
          </a:bodyPr>
          <a:lstStyle/>
          <a:p>
            <a:pPr marL="0" indent="0" algn="ctr">
              <a:buNone/>
            </a:pPr>
            <a:r>
              <a:rPr lang="en-US" sz="2800" dirty="0">
                <a:solidFill>
                  <a:schemeClr val="accent3"/>
                </a:solidFill>
                <a:latin typeface="+mn-lt"/>
              </a:rPr>
              <a:t>Dataset in</a:t>
            </a:r>
          </a:p>
          <a:p>
            <a:pPr marL="0" indent="0" algn="ctr">
              <a:buNone/>
            </a:pPr>
            <a:r>
              <a:rPr lang="en-US" sz="2800" dirty="0">
                <a:solidFill>
                  <a:schemeClr val="accent3"/>
                </a:solidFill>
                <a:latin typeface="+mn-lt"/>
              </a:rPr>
              <a:t> Power BI Service </a:t>
            </a:r>
          </a:p>
        </p:txBody>
      </p:sp>
      <p:sp>
        <p:nvSpPr>
          <p:cNvPr id="8" name="Content Placeholder 5">
            <a:extLst>
              <a:ext uri="{FF2B5EF4-FFF2-40B4-BE49-F238E27FC236}">
                <a16:creationId xmlns:a16="http://schemas.microsoft.com/office/drawing/2014/main" id="{F3DCD21A-DC42-B778-1B48-704C619F5638}"/>
              </a:ext>
            </a:extLst>
          </p:cNvPr>
          <p:cNvSpPr txBox="1">
            <a:spLocks/>
          </p:cNvSpPr>
          <p:nvPr/>
        </p:nvSpPr>
        <p:spPr>
          <a:xfrm>
            <a:off x="6096000" y="1316045"/>
            <a:ext cx="5911509" cy="184091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accent4"/>
                </a:solidFill>
              </a:rPr>
              <a:t>Dataset in</a:t>
            </a:r>
          </a:p>
          <a:p>
            <a:pPr marL="0" indent="0" algn="ctr">
              <a:buFont typeface="Arial" panose="020B0604020202020204" pitchFamily="34" charset="0"/>
              <a:buNone/>
            </a:pPr>
            <a:r>
              <a:rPr lang="en-US" dirty="0">
                <a:solidFill>
                  <a:schemeClr val="accent4"/>
                </a:solidFill>
              </a:rPr>
              <a:t>Power BI Report Builder </a:t>
            </a:r>
          </a:p>
        </p:txBody>
      </p:sp>
      <p:sp>
        <p:nvSpPr>
          <p:cNvPr id="9" name="Not Equal 8">
            <a:extLst>
              <a:ext uri="{FF2B5EF4-FFF2-40B4-BE49-F238E27FC236}">
                <a16:creationId xmlns:a16="http://schemas.microsoft.com/office/drawing/2014/main" id="{89BBFA42-3C90-C6CB-7E27-E3A051298286}"/>
              </a:ext>
            </a:extLst>
          </p:cNvPr>
          <p:cNvSpPr/>
          <p:nvPr/>
        </p:nvSpPr>
        <p:spPr>
          <a:xfrm>
            <a:off x="5411750" y="3277014"/>
            <a:ext cx="914400" cy="938383"/>
          </a:xfrm>
          <a:prstGeom prst="mathNot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4" name="Graphic 3" descr="Database with solid fill">
            <a:extLst>
              <a:ext uri="{FF2B5EF4-FFF2-40B4-BE49-F238E27FC236}">
                <a16:creationId xmlns:a16="http://schemas.microsoft.com/office/drawing/2014/main" id="{002BE8A0-16D6-910D-CA81-7EF2910C1E9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42649" y="2480850"/>
            <a:ext cx="2611676" cy="2611676"/>
          </a:xfrm>
          <a:prstGeom prst="rect">
            <a:avLst/>
          </a:prstGeom>
        </p:spPr>
      </p:pic>
      <p:sp>
        <p:nvSpPr>
          <p:cNvPr id="14" name="TextBox 13">
            <a:extLst>
              <a:ext uri="{FF2B5EF4-FFF2-40B4-BE49-F238E27FC236}">
                <a16:creationId xmlns:a16="http://schemas.microsoft.com/office/drawing/2014/main" id="{5C759F35-5B0C-D189-CA47-F3A5B12EC217}"/>
              </a:ext>
            </a:extLst>
          </p:cNvPr>
          <p:cNvSpPr txBox="1"/>
          <p:nvPr/>
        </p:nvSpPr>
        <p:spPr>
          <a:xfrm>
            <a:off x="8210165" y="5092526"/>
            <a:ext cx="1947969" cy="369332"/>
          </a:xfrm>
          <a:prstGeom prst="rect">
            <a:avLst/>
          </a:prstGeom>
          <a:noFill/>
        </p:spPr>
        <p:txBody>
          <a:bodyPr wrap="none" rtlCol="0">
            <a:spAutoFit/>
          </a:bodyPr>
          <a:lstStyle/>
          <a:p>
            <a:r>
              <a:rPr lang="en-US" b="1" dirty="0">
                <a:solidFill>
                  <a:schemeClr val="accent4"/>
                </a:solidFill>
              </a:rPr>
              <a:t>I output a table </a:t>
            </a:r>
          </a:p>
        </p:txBody>
      </p:sp>
      <p:pic>
        <p:nvPicPr>
          <p:cNvPr id="16" name="Graphic 15" descr="Table with solid fill">
            <a:extLst>
              <a:ext uri="{FF2B5EF4-FFF2-40B4-BE49-F238E27FC236}">
                <a16:creationId xmlns:a16="http://schemas.microsoft.com/office/drawing/2014/main" id="{51061015-6FFD-DA66-662F-DF5532517F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30468" y="2514612"/>
            <a:ext cx="2611675" cy="2706627"/>
          </a:xfrm>
          <a:prstGeom prst="rect">
            <a:avLst/>
          </a:prstGeom>
        </p:spPr>
      </p:pic>
      <p:sp>
        <p:nvSpPr>
          <p:cNvPr id="17" name="TextBox 16">
            <a:extLst>
              <a:ext uri="{FF2B5EF4-FFF2-40B4-BE49-F238E27FC236}">
                <a16:creationId xmlns:a16="http://schemas.microsoft.com/office/drawing/2014/main" id="{2901628A-0B45-91C0-838A-CD7EDA584D62}"/>
              </a:ext>
            </a:extLst>
          </p:cNvPr>
          <p:cNvSpPr txBox="1"/>
          <p:nvPr/>
        </p:nvSpPr>
        <p:spPr>
          <a:xfrm>
            <a:off x="1515136" y="5235575"/>
            <a:ext cx="2466701" cy="369332"/>
          </a:xfrm>
          <a:prstGeom prst="rect">
            <a:avLst/>
          </a:prstGeom>
          <a:noFill/>
        </p:spPr>
        <p:txBody>
          <a:bodyPr wrap="none" rtlCol="0">
            <a:spAutoFit/>
          </a:bodyPr>
          <a:lstStyle/>
          <a:p>
            <a:r>
              <a:rPr lang="en-US" b="1" dirty="0">
                <a:solidFill>
                  <a:schemeClr val="accent3"/>
                </a:solidFill>
              </a:rPr>
              <a:t>I contain multitudes </a:t>
            </a:r>
          </a:p>
        </p:txBody>
      </p:sp>
    </p:spTree>
    <p:extLst>
      <p:ext uri="{BB962C8B-B14F-4D97-AF65-F5344CB8AC3E}">
        <p14:creationId xmlns:p14="http://schemas.microsoft.com/office/powerpoint/2010/main" val="390441424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8" grpId="0"/>
      <p:bldP spid="9" grpId="0" animBg="1"/>
      <p:bldP spid="14" grpId="0"/>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7AD1E-33B1-71D4-88BC-36EC4ECB170D}"/>
              </a:ext>
            </a:extLst>
          </p:cNvPr>
          <p:cNvSpPr>
            <a:spLocks noGrp="1"/>
          </p:cNvSpPr>
          <p:nvPr>
            <p:ph type="title" idx="4294967295"/>
          </p:nvPr>
        </p:nvSpPr>
        <p:spPr>
          <a:xfrm>
            <a:off x="132522" y="369349"/>
            <a:ext cx="12059478" cy="834889"/>
          </a:xfrm>
        </p:spPr>
        <p:txBody>
          <a:bodyPr>
            <a:noAutofit/>
          </a:bodyPr>
          <a:lstStyle/>
          <a:p>
            <a:r>
              <a:rPr lang="en-US" sz="3600" dirty="0"/>
              <a:t>Paginated data sources bridge the datasets</a:t>
            </a:r>
          </a:p>
        </p:txBody>
      </p:sp>
      <p:sp>
        <p:nvSpPr>
          <p:cNvPr id="6" name="Content Placeholder 5">
            <a:extLst>
              <a:ext uri="{FF2B5EF4-FFF2-40B4-BE49-F238E27FC236}">
                <a16:creationId xmlns:a16="http://schemas.microsoft.com/office/drawing/2014/main" id="{B2FE1C74-FCC5-FA94-3186-64DC37FF3D1E}"/>
              </a:ext>
            </a:extLst>
          </p:cNvPr>
          <p:cNvSpPr>
            <a:spLocks noGrp="1"/>
          </p:cNvSpPr>
          <p:nvPr>
            <p:ph idx="4294967295"/>
          </p:nvPr>
        </p:nvSpPr>
        <p:spPr>
          <a:xfrm>
            <a:off x="1149111" y="1608555"/>
            <a:ext cx="3238500" cy="1179512"/>
          </a:xfrm>
        </p:spPr>
        <p:txBody>
          <a:bodyPr>
            <a:normAutofit/>
          </a:bodyPr>
          <a:lstStyle/>
          <a:p>
            <a:pPr marL="0" indent="0" algn="ctr">
              <a:buNone/>
            </a:pPr>
            <a:r>
              <a:rPr lang="en-US" sz="2800" dirty="0">
                <a:solidFill>
                  <a:schemeClr val="accent3"/>
                </a:solidFill>
                <a:latin typeface="+mn-lt"/>
              </a:rPr>
              <a:t>Dataset in</a:t>
            </a:r>
          </a:p>
          <a:p>
            <a:pPr marL="0" indent="0">
              <a:buNone/>
            </a:pPr>
            <a:r>
              <a:rPr lang="en-US" sz="2800" dirty="0">
                <a:solidFill>
                  <a:schemeClr val="accent3"/>
                </a:solidFill>
                <a:latin typeface="+mn-lt"/>
              </a:rPr>
              <a:t> Power BI Service </a:t>
            </a:r>
          </a:p>
        </p:txBody>
      </p:sp>
      <p:sp>
        <p:nvSpPr>
          <p:cNvPr id="8" name="Content Placeholder 5">
            <a:extLst>
              <a:ext uri="{FF2B5EF4-FFF2-40B4-BE49-F238E27FC236}">
                <a16:creationId xmlns:a16="http://schemas.microsoft.com/office/drawing/2014/main" id="{F3DCD21A-DC42-B778-1B48-704C619F5638}"/>
              </a:ext>
            </a:extLst>
          </p:cNvPr>
          <p:cNvSpPr txBox="1">
            <a:spLocks/>
          </p:cNvSpPr>
          <p:nvPr/>
        </p:nvSpPr>
        <p:spPr>
          <a:xfrm>
            <a:off x="6096000" y="1526469"/>
            <a:ext cx="5911509" cy="184091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accent4"/>
                </a:solidFill>
              </a:rPr>
              <a:t>Dataset in</a:t>
            </a:r>
          </a:p>
          <a:p>
            <a:pPr marL="0" indent="0" algn="ctr">
              <a:buFont typeface="Arial" panose="020B0604020202020204" pitchFamily="34" charset="0"/>
              <a:buNone/>
            </a:pPr>
            <a:r>
              <a:rPr lang="en-US" dirty="0">
                <a:solidFill>
                  <a:schemeClr val="accent4"/>
                </a:solidFill>
              </a:rPr>
              <a:t>Power BI Report Builder </a:t>
            </a:r>
          </a:p>
        </p:txBody>
      </p:sp>
      <p:pic>
        <p:nvPicPr>
          <p:cNvPr id="4" name="Graphic 3" descr="Database with solid fill">
            <a:extLst>
              <a:ext uri="{FF2B5EF4-FFF2-40B4-BE49-F238E27FC236}">
                <a16:creationId xmlns:a16="http://schemas.microsoft.com/office/drawing/2014/main" id="{002BE8A0-16D6-910D-CA81-7EF2910C1E9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42649" y="2691274"/>
            <a:ext cx="2611676" cy="2611676"/>
          </a:xfrm>
          <a:prstGeom prst="rect">
            <a:avLst/>
          </a:prstGeom>
        </p:spPr>
      </p:pic>
      <p:sp>
        <p:nvSpPr>
          <p:cNvPr id="14" name="TextBox 13">
            <a:extLst>
              <a:ext uri="{FF2B5EF4-FFF2-40B4-BE49-F238E27FC236}">
                <a16:creationId xmlns:a16="http://schemas.microsoft.com/office/drawing/2014/main" id="{5C759F35-5B0C-D189-CA47-F3A5B12EC217}"/>
              </a:ext>
            </a:extLst>
          </p:cNvPr>
          <p:cNvSpPr txBox="1"/>
          <p:nvPr/>
        </p:nvSpPr>
        <p:spPr>
          <a:xfrm>
            <a:off x="8158998" y="5284430"/>
            <a:ext cx="1947969" cy="369332"/>
          </a:xfrm>
          <a:prstGeom prst="rect">
            <a:avLst/>
          </a:prstGeom>
          <a:noFill/>
        </p:spPr>
        <p:txBody>
          <a:bodyPr wrap="none" rtlCol="0">
            <a:spAutoFit/>
          </a:bodyPr>
          <a:lstStyle/>
          <a:p>
            <a:r>
              <a:rPr lang="en-US" b="1" dirty="0">
                <a:solidFill>
                  <a:schemeClr val="accent4"/>
                </a:solidFill>
              </a:rPr>
              <a:t>I output a table </a:t>
            </a:r>
          </a:p>
        </p:txBody>
      </p:sp>
      <p:pic>
        <p:nvPicPr>
          <p:cNvPr id="16" name="Graphic 15" descr="Table with solid fill">
            <a:extLst>
              <a:ext uri="{FF2B5EF4-FFF2-40B4-BE49-F238E27FC236}">
                <a16:creationId xmlns:a16="http://schemas.microsoft.com/office/drawing/2014/main" id="{51061015-6FFD-DA66-662F-DF5532517F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30468" y="2725036"/>
            <a:ext cx="2611675" cy="2706627"/>
          </a:xfrm>
          <a:prstGeom prst="rect">
            <a:avLst/>
          </a:prstGeom>
        </p:spPr>
      </p:pic>
      <p:sp>
        <p:nvSpPr>
          <p:cNvPr id="17" name="TextBox 16">
            <a:extLst>
              <a:ext uri="{FF2B5EF4-FFF2-40B4-BE49-F238E27FC236}">
                <a16:creationId xmlns:a16="http://schemas.microsoft.com/office/drawing/2014/main" id="{2901628A-0B45-91C0-838A-CD7EDA584D62}"/>
              </a:ext>
            </a:extLst>
          </p:cNvPr>
          <p:cNvSpPr txBox="1"/>
          <p:nvPr/>
        </p:nvSpPr>
        <p:spPr>
          <a:xfrm>
            <a:off x="1705212" y="5284285"/>
            <a:ext cx="2466701" cy="369332"/>
          </a:xfrm>
          <a:prstGeom prst="rect">
            <a:avLst/>
          </a:prstGeom>
          <a:noFill/>
        </p:spPr>
        <p:txBody>
          <a:bodyPr wrap="none" rtlCol="0">
            <a:spAutoFit/>
          </a:bodyPr>
          <a:lstStyle/>
          <a:p>
            <a:r>
              <a:rPr lang="en-US" b="1" dirty="0">
                <a:solidFill>
                  <a:schemeClr val="accent3"/>
                </a:solidFill>
              </a:rPr>
              <a:t>I contain multitudes </a:t>
            </a:r>
          </a:p>
        </p:txBody>
      </p:sp>
      <p:pic>
        <p:nvPicPr>
          <p:cNvPr id="5" name="Graphic 4" descr="Bridge scene with solid fill">
            <a:extLst>
              <a:ext uri="{FF2B5EF4-FFF2-40B4-BE49-F238E27FC236}">
                <a16:creationId xmlns:a16="http://schemas.microsoft.com/office/drawing/2014/main" id="{FD93ABDE-91CD-8350-ADA6-DD8BB6D8366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35433" y="2687603"/>
            <a:ext cx="4801062" cy="2351672"/>
          </a:xfrm>
          <a:prstGeom prst="rect">
            <a:avLst/>
          </a:prstGeom>
        </p:spPr>
      </p:pic>
      <p:sp>
        <p:nvSpPr>
          <p:cNvPr id="7" name="Content Placeholder 5">
            <a:extLst>
              <a:ext uri="{FF2B5EF4-FFF2-40B4-BE49-F238E27FC236}">
                <a16:creationId xmlns:a16="http://schemas.microsoft.com/office/drawing/2014/main" id="{6101B1B1-F9E1-CF88-317F-3161D68395C4}"/>
              </a:ext>
            </a:extLst>
          </p:cNvPr>
          <p:cNvSpPr txBox="1">
            <a:spLocks/>
          </p:cNvSpPr>
          <p:nvPr/>
        </p:nvSpPr>
        <p:spPr>
          <a:xfrm>
            <a:off x="2780209" y="2041243"/>
            <a:ext cx="5911509" cy="184091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accent5"/>
                </a:solidFill>
              </a:rPr>
              <a:t>Data Source in</a:t>
            </a:r>
          </a:p>
          <a:p>
            <a:pPr marL="0" indent="0" algn="ctr">
              <a:buFont typeface="Arial" panose="020B0604020202020204" pitchFamily="34" charset="0"/>
              <a:buNone/>
            </a:pPr>
            <a:r>
              <a:rPr lang="en-US" dirty="0">
                <a:solidFill>
                  <a:schemeClr val="accent5"/>
                </a:solidFill>
              </a:rPr>
              <a:t>Power BI Report Builder </a:t>
            </a:r>
          </a:p>
        </p:txBody>
      </p:sp>
    </p:spTree>
    <p:extLst>
      <p:ext uri="{BB962C8B-B14F-4D97-AF65-F5344CB8AC3E}">
        <p14:creationId xmlns:p14="http://schemas.microsoft.com/office/powerpoint/2010/main" val="39836175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8" grpId="0"/>
      <p:bldP spid="14" grpId="0"/>
      <p:bldP spid="17"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29CB2-AE28-18FC-0EAD-3E6C6034B4DF}"/>
              </a:ext>
            </a:extLst>
          </p:cNvPr>
          <p:cNvSpPr>
            <a:spLocks noGrp="1"/>
          </p:cNvSpPr>
          <p:nvPr>
            <p:ph type="title" idx="4294967295"/>
          </p:nvPr>
        </p:nvSpPr>
        <p:spPr>
          <a:xfrm>
            <a:off x="0" y="67392"/>
            <a:ext cx="12192000" cy="1179513"/>
          </a:xfrm>
        </p:spPr>
        <p:txBody>
          <a:bodyPr>
            <a:noAutofit/>
          </a:bodyPr>
          <a:lstStyle/>
          <a:p>
            <a:r>
              <a:rPr lang="en-US" sz="3600" dirty="0"/>
              <a:t>Power BI dataset to Paginated report dataset</a:t>
            </a:r>
          </a:p>
        </p:txBody>
      </p:sp>
      <p:pic>
        <p:nvPicPr>
          <p:cNvPr id="6" name="Picture 5">
            <a:extLst>
              <a:ext uri="{FF2B5EF4-FFF2-40B4-BE49-F238E27FC236}">
                <a16:creationId xmlns:a16="http://schemas.microsoft.com/office/drawing/2014/main" id="{63CE1171-E7F4-2F2B-3246-EBAF67E5B1E0}"/>
              </a:ext>
            </a:extLst>
          </p:cNvPr>
          <p:cNvPicPr>
            <a:picLocks noChangeAspect="1"/>
          </p:cNvPicPr>
          <p:nvPr/>
        </p:nvPicPr>
        <p:blipFill>
          <a:blip r:embed="rId3"/>
          <a:stretch>
            <a:fillRect/>
          </a:stretch>
        </p:blipFill>
        <p:spPr>
          <a:xfrm>
            <a:off x="521340" y="1004764"/>
            <a:ext cx="1757048" cy="4257675"/>
          </a:xfrm>
          <a:prstGeom prst="rect">
            <a:avLst/>
          </a:prstGeom>
        </p:spPr>
      </p:pic>
      <p:sp>
        <p:nvSpPr>
          <p:cNvPr id="10" name="Arrow: Right 9">
            <a:extLst>
              <a:ext uri="{FF2B5EF4-FFF2-40B4-BE49-F238E27FC236}">
                <a16:creationId xmlns:a16="http://schemas.microsoft.com/office/drawing/2014/main" id="{24454F11-9278-4212-2023-2AAD3B8F1EAF}"/>
              </a:ext>
            </a:extLst>
          </p:cNvPr>
          <p:cNvSpPr/>
          <p:nvPr/>
        </p:nvSpPr>
        <p:spPr>
          <a:xfrm>
            <a:off x="2096395" y="3063467"/>
            <a:ext cx="363985" cy="5504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pic>
        <p:nvPicPr>
          <p:cNvPr id="11" name="Picture 10">
            <a:extLst>
              <a:ext uri="{FF2B5EF4-FFF2-40B4-BE49-F238E27FC236}">
                <a16:creationId xmlns:a16="http://schemas.microsoft.com/office/drawing/2014/main" id="{954ADC12-A61B-D228-EDAB-D80E9F179303}"/>
              </a:ext>
            </a:extLst>
          </p:cNvPr>
          <p:cNvPicPr>
            <a:picLocks noChangeAspect="1"/>
          </p:cNvPicPr>
          <p:nvPr/>
        </p:nvPicPr>
        <p:blipFill>
          <a:blip r:embed="rId4"/>
          <a:stretch>
            <a:fillRect/>
          </a:stretch>
        </p:blipFill>
        <p:spPr>
          <a:xfrm>
            <a:off x="2460380" y="2011463"/>
            <a:ext cx="3505666" cy="2654422"/>
          </a:xfrm>
          <a:prstGeom prst="rect">
            <a:avLst/>
          </a:prstGeom>
        </p:spPr>
      </p:pic>
      <p:pic>
        <p:nvPicPr>
          <p:cNvPr id="13" name="Picture 12">
            <a:extLst>
              <a:ext uri="{FF2B5EF4-FFF2-40B4-BE49-F238E27FC236}">
                <a16:creationId xmlns:a16="http://schemas.microsoft.com/office/drawing/2014/main" id="{58B2E0C5-2F25-51EE-614C-FE2BC42E1CCB}"/>
              </a:ext>
            </a:extLst>
          </p:cNvPr>
          <p:cNvPicPr>
            <a:picLocks noChangeAspect="1"/>
          </p:cNvPicPr>
          <p:nvPr/>
        </p:nvPicPr>
        <p:blipFill>
          <a:blip r:embed="rId5"/>
          <a:stretch>
            <a:fillRect/>
          </a:stretch>
        </p:blipFill>
        <p:spPr>
          <a:xfrm>
            <a:off x="6096000" y="1634135"/>
            <a:ext cx="5632643" cy="3409082"/>
          </a:xfrm>
          <a:prstGeom prst="rect">
            <a:avLst/>
          </a:prstGeom>
        </p:spPr>
      </p:pic>
      <p:sp>
        <p:nvSpPr>
          <p:cNvPr id="14" name="Arrow: Right 13">
            <a:extLst>
              <a:ext uri="{FF2B5EF4-FFF2-40B4-BE49-F238E27FC236}">
                <a16:creationId xmlns:a16="http://schemas.microsoft.com/office/drawing/2014/main" id="{F6587216-9143-2DDC-0D09-67C6CC76FE66}"/>
              </a:ext>
            </a:extLst>
          </p:cNvPr>
          <p:cNvSpPr/>
          <p:nvPr/>
        </p:nvSpPr>
        <p:spPr>
          <a:xfrm rot="19614962">
            <a:off x="5055558" y="3349338"/>
            <a:ext cx="1196744" cy="1188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9" name="Rectangle 8">
            <a:extLst>
              <a:ext uri="{FF2B5EF4-FFF2-40B4-BE49-F238E27FC236}">
                <a16:creationId xmlns:a16="http://schemas.microsoft.com/office/drawing/2014/main" id="{887793F2-7A07-E699-1C6E-0D9AFD27746A}"/>
              </a:ext>
            </a:extLst>
          </p:cNvPr>
          <p:cNvSpPr/>
          <p:nvPr/>
        </p:nvSpPr>
        <p:spPr>
          <a:xfrm>
            <a:off x="3864061" y="3729265"/>
            <a:ext cx="1293865" cy="239698"/>
          </a:xfrm>
          <a:prstGeom prst="rect">
            <a:avLst/>
          </a:prstGeom>
          <a:noFill/>
          <a:ln w="19050">
            <a:solidFill>
              <a:srgbClr val="F5A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raphic 2" descr="Database with solid fill">
            <a:extLst>
              <a:ext uri="{FF2B5EF4-FFF2-40B4-BE49-F238E27FC236}">
                <a16:creationId xmlns:a16="http://schemas.microsoft.com/office/drawing/2014/main" id="{CE3A3FC2-2016-FE64-E9FB-8F3CECDEE48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5725" y="4379402"/>
            <a:ext cx="1327630" cy="1327630"/>
          </a:xfrm>
          <a:prstGeom prst="rect">
            <a:avLst/>
          </a:prstGeom>
        </p:spPr>
      </p:pic>
      <p:pic>
        <p:nvPicPr>
          <p:cNvPr id="4" name="Graphic 3" descr="Bridge scene with solid fill">
            <a:extLst>
              <a:ext uri="{FF2B5EF4-FFF2-40B4-BE49-F238E27FC236}">
                <a16:creationId xmlns:a16="http://schemas.microsoft.com/office/drawing/2014/main" id="{790B4FBC-E7BC-9189-AE7C-4D37ED89570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62982" y="4043147"/>
            <a:ext cx="3427985" cy="1693689"/>
          </a:xfrm>
          <a:prstGeom prst="rect">
            <a:avLst/>
          </a:prstGeom>
        </p:spPr>
      </p:pic>
      <p:graphicFrame>
        <p:nvGraphicFramePr>
          <p:cNvPr id="7" name="Table 11">
            <a:extLst>
              <a:ext uri="{FF2B5EF4-FFF2-40B4-BE49-F238E27FC236}">
                <a16:creationId xmlns:a16="http://schemas.microsoft.com/office/drawing/2014/main" id="{EB5A963F-54CA-C64A-335C-AC7CE0C55773}"/>
              </a:ext>
            </a:extLst>
          </p:cNvPr>
          <p:cNvGraphicFramePr>
            <a:graphicFrameLocks noGrp="1"/>
          </p:cNvGraphicFramePr>
          <p:nvPr>
            <p:extLst>
              <p:ext uri="{D42A27DB-BD31-4B8C-83A1-F6EECF244321}">
                <p14:modId xmlns:p14="http://schemas.microsoft.com/office/powerpoint/2010/main" val="2551813695"/>
              </p:ext>
            </p:extLst>
          </p:nvPr>
        </p:nvGraphicFramePr>
        <p:xfrm>
          <a:off x="7538484" y="2852503"/>
          <a:ext cx="4132175" cy="2190714"/>
        </p:xfrm>
        <a:graphic>
          <a:graphicData uri="http://schemas.openxmlformats.org/drawingml/2006/table">
            <a:tbl>
              <a:tblPr firstRow="1" bandRow="1">
                <a:tableStyleId>{5C22544A-7EE6-4342-B048-85BDC9FD1C3A}</a:tableStyleId>
              </a:tblPr>
              <a:tblGrid>
                <a:gridCol w="616688">
                  <a:extLst>
                    <a:ext uri="{9D8B030D-6E8A-4147-A177-3AD203B41FA5}">
                      <a16:colId xmlns:a16="http://schemas.microsoft.com/office/drawing/2014/main" val="3804341477"/>
                    </a:ext>
                  </a:extLst>
                </a:gridCol>
                <a:gridCol w="988828">
                  <a:extLst>
                    <a:ext uri="{9D8B030D-6E8A-4147-A177-3AD203B41FA5}">
                      <a16:colId xmlns:a16="http://schemas.microsoft.com/office/drawing/2014/main" val="848144217"/>
                    </a:ext>
                  </a:extLst>
                </a:gridCol>
                <a:gridCol w="616688">
                  <a:extLst>
                    <a:ext uri="{9D8B030D-6E8A-4147-A177-3AD203B41FA5}">
                      <a16:colId xmlns:a16="http://schemas.microsoft.com/office/drawing/2014/main" val="2824460385"/>
                    </a:ext>
                  </a:extLst>
                </a:gridCol>
                <a:gridCol w="733647">
                  <a:extLst>
                    <a:ext uri="{9D8B030D-6E8A-4147-A177-3AD203B41FA5}">
                      <a16:colId xmlns:a16="http://schemas.microsoft.com/office/drawing/2014/main" val="1457620392"/>
                    </a:ext>
                  </a:extLst>
                </a:gridCol>
                <a:gridCol w="637953">
                  <a:extLst>
                    <a:ext uri="{9D8B030D-6E8A-4147-A177-3AD203B41FA5}">
                      <a16:colId xmlns:a16="http://schemas.microsoft.com/office/drawing/2014/main" val="377660065"/>
                    </a:ext>
                  </a:extLst>
                </a:gridCol>
                <a:gridCol w="538371">
                  <a:extLst>
                    <a:ext uri="{9D8B030D-6E8A-4147-A177-3AD203B41FA5}">
                      <a16:colId xmlns:a16="http://schemas.microsoft.com/office/drawing/2014/main" val="2054613078"/>
                    </a:ext>
                  </a:extLst>
                </a:gridCol>
              </a:tblGrid>
              <a:tr h="2190714">
                <a:tc>
                  <a:txBody>
                    <a:bodyPr/>
                    <a:lstStyle/>
                    <a:p>
                      <a:endParaRPr lang="en-US" dirty="0"/>
                    </a:p>
                  </a:txBody>
                  <a:tcPr>
                    <a:lnL w="76200" cap="flat" cmpd="sng" algn="ctr">
                      <a:solidFill>
                        <a:schemeClr val="accent4"/>
                      </a:solidFill>
                      <a:prstDash val="solid"/>
                      <a:round/>
                      <a:headEnd type="none" w="med" len="med"/>
                      <a:tailEnd type="none" w="med" len="med"/>
                    </a:lnL>
                    <a:lnR w="76200" cap="flat" cmpd="sng" algn="ctr">
                      <a:solidFill>
                        <a:schemeClr val="accent4"/>
                      </a:solidFill>
                      <a:prstDash val="solid"/>
                      <a:round/>
                      <a:headEnd type="none" w="med" len="med"/>
                      <a:tailEnd type="none" w="med" len="med"/>
                    </a:lnR>
                    <a:lnT w="76200" cap="flat" cmpd="sng" algn="ctr">
                      <a:solidFill>
                        <a:schemeClr val="accent4"/>
                      </a:solidFill>
                      <a:prstDash val="solid"/>
                      <a:round/>
                      <a:headEnd type="none" w="med" len="med"/>
                      <a:tailEnd type="none" w="med" len="med"/>
                    </a:lnT>
                    <a:lnB w="76200" cap="flat" cmpd="sng" algn="ctr">
                      <a:solidFill>
                        <a:schemeClr val="accent4"/>
                      </a:solidFill>
                      <a:prstDash val="solid"/>
                      <a:round/>
                      <a:headEnd type="none" w="med" len="med"/>
                      <a:tailEnd type="none" w="med" len="med"/>
                    </a:lnB>
                    <a:noFill/>
                  </a:tcPr>
                </a:tc>
                <a:tc>
                  <a:txBody>
                    <a:bodyPr/>
                    <a:lstStyle/>
                    <a:p>
                      <a:endParaRPr lang="en-US" dirty="0"/>
                    </a:p>
                  </a:txBody>
                  <a:tcPr>
                    <a:lnL w="76200" cap="flat" cmpd="sng" algn="ctr">
                      <a:solidFill>
                        <a:schemeClr val="accent4"/>
                      </a:solidFill>
                      <a:prstDash val="solid"/>
                      <a:round/>
                      <a:headEnd type="none" w="med" len="med"/>
                      <a:tailEnd type="none" w="med" len="med"/>
                    </a:lnL>
                    <a:lnR w="76200" cap="flat" cmpd="sng" algn="ctr">
                      <a:solidFill>
                        <a:schemeClr val="accent4"/>
                      </a:solidFill>
                      <a:prstDash val="solid"/>
                      <a:round/>
                      <a:headEnd type="none" w="med" len="med"/>
                      <a:tailEnd type="none" w="med" len="med"/>
                    </a:lnR>
                    <a:lnT w="76200" cap="flat" cmpd="sng" algn="ctr">
                      <a:solidFill>
                        <a:schemeClr val="accent4"/>
                      </a:solidFill>
                      <a:prstDash val="solid"/>
                      <a:round/>
                      <a:headEnd type="none" w="med" len="med"/>
                      <a:tailEnd type="none" w="med" len="med"/>
                    </a:lnT>
                    <a:lnB w="76200" cap="flat" cmpd="sng" algn="ctr">
                      <a:solidFill>
                        <a:schemeClr val="accent4"/>
                      </a:solidFill>
                      <a:prstDash val="solid"/>
                      <a:round/>
                      <a:headEnd type="none" w="med" len="med"/>
                      <a:tailEnd type="none" w="med" len="med"/>
                    </a:lnB>
                    <a:noFill/>
                  </a:tcPr>
                </a:tc>
                <a:tc>
                  <a:txBody>
                    <a:bodyPr/>
                    <a:lstStyle/>
                    <a:p>
                      <a:endParaRPr lang="en-US" dirty="0"/>
                    </a:p>
                  </a:txBody>
                  <a:tcPr>
                    <a:lnL w="76200" cap="flat" cmpd="sng" algn="ctr">
                      <a:solidFill>
                        <a:schemeClr val="accent4"/>
                      </a:solidFill>
                      <a:prstDash val="solid"/>
                      <a:round/>
                      <a:headEnd type="none" w="med" len="med"/>
                      <a:tailEnd type="none" w="med" len="med"/>
                    </a:lnL>
                    <a:lnR w="76200" cap="flat" cmpd="sng" algn="ctr">
                      <a:solidFill>
                        <a:schemeClr val="accent4"/>
                      </a:solidFill>
                      <a:prstDash val="solid"/>
                      <a:round/>
                      <a:headEnd type="none" w="med" len="med"/>
                      <a:tailEnd type="none" w="med" len="med"/>
                    </a:lnR>
                    <a:lnT w="76200" cap="flat" cmpd="sng" algn="ctr">
                      <a:solidFill>
                        <a:schemeClr val="accent4"/>
                      </a:solidFill>
                      <a:prstDash val="solid"/>
                      <a:round/>
                      <a:headEnd type="none" w="med" len="med"/>
                      <a:tailEnd type="none" w="med" len="med"/>
                    </a:lnT>
                    <a:lnB w="76200" cap="flat" cmpd="sng" algn="ctr">
                      <a:solidFill>
                        <a:schemeClr val="accent4"/>
                      </a:solidFill>
                      <a:prstDash val="solid"/>
                      <a:round/>
                      <a:headEnd type="none" w="med" len="med"/>
                      <a:tailEnd type="none" w="med" len="med"/>
                    </a:lnB>
                    <a:noFill/>
                  </a:tcPr>
                </a:tc>
                <a:tc>
                  <a:txBody>
                    <a:bodyPr/>
                    <a:lstStyle/>
                    <a:p>
                      <a:endParaRPr lang="en-US" dirty="0"/>
                    </a:p>
                  </a:txBody>
                  <a:tcPr>
                    <a:lnL w="76200" cap="flat" cmpd="sng" algn="ctr">
                      <a:solidFill>
                        <a:schemeClr val="accent4"/>
                      </a:solidFill>
                      <a:prstDash val="solid"/>
                      <a:round/>
                      <a:headEnd type="none" w="med" len="med"/>
                      <a:tailEnd type="none" w="med" len="med"/>
                    </a:lnL>
                    <a:lnR w="76200" cap="flat" cmpd="sng" algn="ctr">
                      <a:solidFill>
                        <a:schemeClr val="accent4"/>
                      </a:solidFill>
                      <a:prstDash val="solid"/>
                      <a:round/>
                      <a:headEnd type="none" w="med" len="med"/>
                      <a:tailEnd type="none" w="med" len="med"/>
                    </a:lnR>
                    <a:lnT w="76200" cap="flat" cmpd="sng" algn="ctr">
                      <a:solidFill>
                        <a:schemeClr val="accent4"/>
                      </a:solidFill>
                      <a:prstDash val="solid"/>
                      <a:round/>
                      <a:headEnd type="none" w="med" len="med"/>
                      <a:tailEnd type="none" w="med" len="med"/>
                    </a:lnT>
                    <a:lnB w="76200" cap="flat" cmpd="sng" algn="ctr">
                      <a:solidFill>
                        <a:schemeClr val="accent4"/>
                      </a:solidFill>
                      <a:prstDash val="solid"/>
                      <a:round/>
                      <a:headEnd type="none" w="med" len="med"/>
                      <a:tailEnd type="none" w="med" len="med"/>
                    </a:lnB>
                    <a:noFill/>
                  </a:tcPr>
                </a:tc>
                <a:tc>
                  <a:txBody>
                    <a:bodyPr/>
                    <a:lstStyle/>
                    <a:p>
                      <a:endParaRPr lang="en-US" dirty="0"/>
                    </a:p>
                  </a:txBody>
                  <a:tcPr>
                    <a:lnL w="76200" cap="flat" cmpd="sng" algn="ctr">
                      <a:solidFill>
                        <a:schemeClr val="accent4"/>
                      </a:solidFill>
                      <a:prstDash val="solid"/>
                      <a:round/>
                      <a:headEnd type="none" w="med" len="med"/>
                      <a:tailEnd type="none" w="med" len="med"/>
                    </a:lnL>
                    <a:lnR w="76200" cap="flat" cmpd="sng" algn="ctr">
                      <a:solidFill>
                        <a:schemeClr val="accent4"/>
                      </a:solidFill>
                      <a:prstDash val="solid"/>
                      <a:round/>
                      <a:headEnd type="none" w="med" len="med"/>
                      <a:tailEnd type="none" w="med" len="med"/>
                    </a:lnR>
                    <a:lnT w="76200" cap="flat" cmpd="sng" algn="ctr">
                      <a:solidFill>
                        <a:schemeClr val="accent4"/>
                      </a:solidFill>
                      <a:prstDash val="solid"/>
                      <a:round/>
                      <a:headEnd type="none" w="med" len="med"/>
                      <a:tailEnd type="none" w="med" len="med"/>
                    </a:lnT>
                    <a:lnB w="76200" cap="flat" cmpd="sng" algn="ctr">
                      <a:solidFill>
                        <a:schemeClr val="accent4"/>
                      </a:solidFill>
                      <a:prstDash val="solid"/>
                      <a:round/>
                      <a:headEnd type="none" w="med" len="med"/>
                      <a:tailEnd type="none" w="med" len="med"/>
                    </a:lnB>
                    <a:noFill/>
                  </a:tcPr>
                </a:tc>
                <a:tc>
                  <a:txBody>
                    <a:bodyPr/>
                    <a:lstStyle/>
                    <a:p>
                      <a:endParaRPr lang="en-US" dirty="0"/>
                    </a:p>
                  </a:txBody>
                  <a:tcPr>
                    <a:lnL w="76200" cap="flat" cmpd="sng" algn="ctr">
                      <a:solidFill>
                        <a:schemeClr val="accent4"/>
                      </a:solidFill>
                      <a:prstDash val="solid"/>
                      <a:round/>
                      <a:headEnd type="none" w="med" len="med"/>
                      <a:tailEnd type="none" w="med" len="med"/>
                    </a:lnL>
                    <a:lnR w="76200" cap="flat" cmpd="sng" algn="ctr">
                      <a:solidFill>
                        <a:schemeClr val="accent4"/>
                      </a:solidFill>
                      <a:prstDash val="solid"/>
                      <a:round/>
                      <a:headEnd type="none" w="med" len="med"/>
                      <a:tailEnd type="none" w="med" len="med"/>
                    </a:lnR>
                    <a:lnT w="76200" cap="flat" cmpd="sng" algn="ctr">
                      <a:solidFill>
                        <a:schemeClr val="accent4"/>
                      </a:solidFill>
                      <a:prstDash val="solid"/>
                      <a:round/>
                      <a:headEnd type="none" w="med" len="med"/>
                      <a:tailEnd type="none" w="med" len="med"/>
                    </a:lnT>
                    <a:lnB w="76200" cap="flat" cmpd="sng" algn="ctr">
                      <a:solidFill>
                        <a:schemeClr val="accent4"/>
                      </a:solidFill>
                      <a:prstDash val="solid"/>
                      <a:round/>
                      <a:headEnd type="none" w="med" len="med"/>
                      <a:tailEnd type="none" w="med" len="med"/>
                    </a:lnB>
                    <a:noFill/>
                  </a:tcPr>
                </a:tc>
                <a:extLst>
                  <a:ext uri="{0D108BD9-81ED-4DB2-BD59-A6C34878D82A}">
                    <a16:rowId xmlns:a16="http://schemas.microsoft.com/office/drawing/2014/main" val="1633249786"/>
                  </a:ext>
                </a:extLst>
              </a:tr>
            </a:tbl>
          </a:graphicData>
        </a:graphic>
      </p:graphicFrame>
    </p:spTree>
    <p:extLst>
      <p:ext uri="{BB962C8B-B14F-4D97-AF65-F5344CB8AC3E}">
        <p14:creationId xmlns:p14="http://schemas.microsoft.com/office/powerpoint/2010/main" val="337149125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B91C8-809F-14DF-5E9D-7300355913AA}"/>
              </a:ext>
            </a:extLst>
          </p:cNvPr>
          <p:cNvSpPr>
            <a:spLocks noGrp="1"/>
          </p:cNvSpPr>
          <p:nvPr>
            <p:ph type="title" idx="4294967295"/>
          </p:nvPr>
        </p:nvSpPr>
        <p:spPr>
          <a:xfrm>
            <a:off x="0" y="232247"/>
            <a:ext cx="12192000" cy="1179513"/>
          </a:xfrm>
        </p:spPr>
        <p:txBody>
          <a:bodyPr/>
          <a:lstStyle/>
          <a:p>
            <a:pPr algn="ctr"/>
            <a:r>
              <a:rPr lang="en-US" dirty="0"/>
              <a:t>Your Turn! </a:t>
            </a:r>
          </a:p>
        </p:txBody>
      </p:sp>
      <p:sp>
        <p:nvSpPr>
          <p:cNvPr id="3" name="Content Placeholder 2">
            <a:extLst>
              <a:ext uri="{FF2B5EF4-FFF2-40B4-BE49-F238E27FC236}">
                <a16:creationId xmlns:a16="http://schemas.microsoft.com/office/drawing/2014/main" id="{921AB674-05ED-4279-23BE-6BC3B4E200A9}"/>
              </a:ext>
            </a:extLst>
          </p:cNvPr>
          <p:cNvSpPr>
            <a:spLocks noGrp="1"/>
          </p:cNvSpPr>
          <p:nvPr>
            <p:ph idx="4294967295"/>
          </p:nvPr>
        </p:nvSpPr>
        <p:spPr>
          <a:xfrm>
            <a:off x="92765" y="1828732"/>
            <a:ext cx="8641802" cy="3694112"/>
          </a:xfrm>
        </p:spPr>
        <p:txBody>
          <a:bodyPr>
            <a:normAutofit/>
          </a:bodyPr>
          <a:lstStyle/>
          <a:p>
            <a:pPr marL="514350" indent="-514350">
              <a:buFont typeface="+mj-lt"/>
              <a:buAutoNum type="arabicPeriod"/>
            </a:pPr>
            <a:r>
              <a:rPr lang="en-US" sz="2400" dirty="0">
                <a:latin typeface="Verdana" panose="020B0604030504040204" pitchFamily="34" charset="0"/>
                <a:ea typeface="Verdana" panose="020B0604030504040204" pitchFamily="34" charset="0"/>
              </a:rPr>
              <a:t>Publish the sample .pbix file (available here: </a:t>
            </a:r>
            <a:r>
              <a:rPr lang="en-US" sz="2400" b="1" dirty="0">
                <a:latin typeface="Verdana" panose="020B0604030504040204" pitchFamily="34" charset="0"/>
                <a:ea typeface="Verdana" panose="020B0604030504040204" pitchFamily="34" charset="0"/>
                <a:hlinkClick r:id="rId3"/>
              </a:rPr>
              <a:t>https://tinyurl.com/45d6kh2h</a:t>
            </a:r>
            <a:r>
              <a:rPr lang="en-US" sz="2400" b="1" dirty="0">
                <a:latin typeface="Verdana" panose="020B0604030504040204" pitchFamily="34" charset="0"/>
                <a:ea typeface="Verdana" panose="020B0604030504040204" pitchFamily="34" charset="0"/>
              </a:rPr>
              <a:t>) </a:t>
            </a:r>
            <a:r>
              <a:rPr lang="en-US" sz="2400" dirty="0">
                <a:latin typeface="Verdana" panose="020B0604030504040204" pitchFamily="34" charset="0"/>
                <a:ea typeface="Verdana" panose="020B0604030504040204" pitchFamily="34" charset="0"/>
              </a:rPr>
              <a:t>to your Power BI workspace on the Power BI service</a:t>
            </a:r>
            <a:br>
              <a:rPr lang="en-US" sz="2400" dirty="0">
                <a:latin typeface="Verdana" panose="020B0604030504040204" pitchFamily="34" charset="0"/>
                <a:ea typeface="Verdana" panose="020B0604030504040204" pitchFamily="34" charset="0"/>
              </a:rPr>
            </a:br>
            <a:r>
              <a:rPr lang="en-US" sz="2400" dirty="0">
                <a:latin typeface="Verdana" panose="020B0604030504040204" pitchFamily="34" charset="0"/>
                <a:ea typeface="Verdana" panose="020B0604030504040204" pitchFamily="34" charset="0"/>
              </a:rPr>
              <a:t> </a:t>
            </a:r>
            <a:endParaRPr lang="en-US" sz="2400" b="1" dirty="0">
              <a:latin typeface="Verdana" panose="020B0604030504040204" pitchFamily="34" charset="0"/>
              <a:ea typeface="Verdana" panose="020B0604030504040204" pitchFamily="34" charset="0"/>
            </a:endParaRPr>
          </a:p>
          <a:p>
            <a:pPr marL="514350" indent="-514350">
              <a:buFont typeface="+mj-lt"/>
              <a:buAutoNum type="arabicPeriod"/>
            </a:pPr>
            <a:r>
              <a:rPr lang="en-US" sz="2400" dirty="0">
                <a:latin typeface="Verdana" panose="020B0604030504040204" pitchFamily="34" charset="0"/>
                <a:ea typeface="Verdana" panose="020B0604030504040204" pitchFamily="34" charset="0"/>
              </a:rPr>
              <a:t>Open Paginated/Power BI Report Builder. Add the Power BI Dataset connector as your paginated report’s </a:t>
            </a:r>
            <a:r>
              <a:rPr lang="en-US" sz="2400" b="1" dirty="0">
                <a:latin typeface="Verdana" panose="020B0604030504040204" pitchFamily="34" charset="0"/>
                <a:ea typeface="Verdana" panose="020B0604030504040204" pitchFamily="34" charset="0"/>
              </a:rPr>
              <a:t>data source</a:t>
            </a:r>
            <a:endParaRPr lang="en-US" sz="2400" dirty="0">
              <a:latin typeface="Verdana" panose="020B0604030504040204" pitchFamily="34" charset="0"/>
              <a:ea typeface="Verdana" panose="020B0604030504040204" pitchFamily="34" charset="0"/>
            </a:endParaRPr>
          </a:p>
          <a:p>
            <a:pPr marL="457200" lvl="1" indent="0">
              <a:buNone/>
            </a:pPr>
            <a:endParaRPr lang="en-US" dirty="0">
              <a:latin typeface="Verdana" panose="020B0604030504040204" pitchFamily="34" charset="0"/>
              <a:ea typeface="Verdana" panose="020B0604030504040204" pitchFamily="34" charset="0"/>
            </a:endParaRPr>
          </a:p>
        </p:txBody>
      </p:sp>
      <p:pic>
        <p:nvPicPr>
          <p:cNvPr id="5" name="Graphic 4" descr="Magic Wand Auto with solid fill">
            <a:extLst>
              <a:ext uri="{FF2B5EF4-FFF2-40B4-BE49-F238E27FC236}">
                <a16:creationId xmlns:a16="http://schemas.microsoft.com/office/drawing/2014/main" id="{12AADBF3-1FDC-B17C-540A-402A3187EC9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9711064" y="3022261"/>
            <a:ext cx="1750143" cy="1750143"/>
          </a:xfrm>
          <a:prstGeom prst="rect">
            <a:avLst/>
          </a:prstGeom>
        </p:spPr>
      </p:pic>
      <p:sp>
        <p:nvSpPr>
          <p:cNvPr id="6" name="Oval 5">
            <a:extLst>
              <a:ext uri="{FF2B5EF4-FFF2-40B4-BE49-F238E27FC236}">
                <a16:creationId xmlns:a16="http://schemas.microsoft.com/office/drawing/2014/main" id="{3817E3DE-B4CA-80B7-ED8D-8DF7F97FF825}"/>
              </a:ext>
            </a:extLst>
          </p:cNvPr>
          <p:cNvSpPr/>
          <p:nvPr/>
        </p:nvSpPr>
        <p:spPr>
          <a:xfrm>
            <a:off x="9566679" y="2885101"/>
            <a:ext cx="2038911" cy="2054647"/>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0B7B629B-17E3-BA9F-5B86-F161B4B7A28A}"/>
              </a:ext>
            </a:extLst>
          </p:cNvPr>
          <p:cNvCxnSpPr>
            <a:cxnSpLocks/>
          </p:cNvCxnSpPr>
          <p:nvPr/>
        </p:nvCxnSpPr>
        <p:spPr>
          <a:xfrm flipH="1">
            <a:off x="9914160" y="3269829"/>
            <a:ext cx="1441727" cy="145285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67E09E2-B69E-2CD1-136A-752F7750FDE2}"/>
              </a:ext>
            </a:extLst>
          </p:cNvPr>
          <p:cNvSpPr txBox="1"/>
          <p:nvPr/>
        </p:nvSpPr>
        <p:spPr>
          <a:xfrm>
            <a:off x="9356180" y="5076908"/>
            <a:ext cx="2643609" cy="369332"/>
          </a:xfrm>
          <a:prstGeom prst="rect">
            <a:avLst/>
          </a:prstGeom>
          <a:noFill/>
        </p:spPr>
        <p:txBody>
          <a:bodyPr wrap="none" rtlCol="0">
            <a:spAutoFit/>
          </a:bodyPr>
          <a:lstStyle/>
          <a:p>
            <a:r>
              <a:rPr lang="en-US" b="1" dirty="0">
                <a:solidFill>
                  <a:schemeClr val="accent3"/>
                </a:solidFill>
              </a:rPr>
              <a:t>(Don’t use the wizard)</a:t>
            </a:r>
          </a:p>
        </p:txBody>
      </p:sp>
    </p:spTree>
    <p:extLst>
      <p:ext uri="{BB962C8B-B14F-4D97-AF65-F5344CB8AC3E}">
        <p14:creationId xmlns:p14="http://schemas.microsoft.com/office/powerpoint/2010/main" val="123038966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E28F59-BF20-1DBB-E7DD-5F87EE82939C}"/>
              </a:ext>
            </a:extLst>
          </p:cNvPr>
          <p:cNvSpPr>
            <a:spLocks noGrp="1"/>
          </p:cNvSpPr>
          <p:nvPr>
            <p:ph type="title"/>
          </p:nvPr>
        </p:nvSpPr>
        <p:spPr>
          <a:xfrm>
            <a:off x="151748" y="39756"/>
            <a:ext cx="9526796" cy="1141715"/>
          </a:xfrm>
        </p:spPr>
        <p:txBody>
          <a:bodyPr/>
          <a:lstStyle/>
          <a:p>
            <a:r>
              <a:rPr lang="en-US" dirty="0"/>
              <a:t>Creating A Dataset </a:t>
            </a:r>
          </a:p>
        </p:txBody>
      </p:sp>
      <p:pic>
        <p:nvPicPr>
          <p:cNvPr id="9" name="Picture 8">
            <a:extLst>
              <a:ext uri="{FF2B5EF4-FFF2-40B4-BE49-F238E27FC236}">
                <a16:creationId xmlns:a16="http://schemas.microsoft.com/office/drawing/2014/main" id="{77720D28-AB09-23C8-373E-EA240D4E008D}"/>
              </a:ext>
            </a:extLst>
          </p:cNvPr>
          <p:cNvPicPr>
            <a:picLocks noChangeAspect="1"/>
          </p:cNvPicPr>
          <p:nvPr/>
        </p:nvPicPr>
        <p:blipFill>
          <a:blip r:embed="rId3"/>
          <a:stretch>
            <a:fillRect/>
          </a:stretch>
        </p:blipFill>
        <p:spPr>
          <a:xfrm>
            <a:off x="1993344" y="1223815"/>
            <a:ext cx="8161849" cy="5519781"/>
          </a:xfrm>
          <a:prstGeom prst="rect">
            <a:avLst/>
          </a:prstGeom>
        </p:spPr>
      </p:pic>
      <p:pic>
        <p:nvPicPr>
          <p:cNvPr id="11" name="Picture 10">
            <a:extLst>
              <a:ext uri="{FF2B5EF4-FFF2-40B4-BE49-F238E27FC236}">
                <a16:creationId xmlns:a16="http://schemas.microsoft.com/office/drawing/2014/main" id="{D10BD5DA-7C54-FBF6-5717-EE1EC2A1EF23}"/>
              </a:ext>
            </a:extLst>
          </p:cNvPr>
          <p:cNvPicPr>
            <a:picLocks noChangeAspect="1"/>
          </p:cNvPicPr>
          <p:nvPr/>
        </p:nvPicPr>
        <p:blipFill>
          <a:blip r:embed="rId4"/>
          <a:stretch>
            <a:fillRect/>
          </a:stretch>
        </p:blipFill>
        <p:spPr>
          <a:xfrm>
            <a:off x="215497" y="3921288"/>
            <a:ext cx="3200847" cy="809738"/>
          </a:xfrm>
          <a:prstGeom prst="rect">
            <a:avLst/>
          </a:prstGeom>
        </p:spPr>
      </p:pic>
      <p:cxnSp>
        <p:nvCxnSpPr>
          <p:cNvPr id="13" name="Straight Arrow Connector 12">
            <a:extLst>
              <a:ext uri="{FF2B5EF4-FFF2-40B4-BE49-F238E27FC236}">
                <a16:creationId xmlns:a16="http://schemas.microsoft.com/office/drawing/2014/main" id="{FE678B5B-DB72-50BE-F78D-78AC71DAD8ED}"/>
              </a:ext>
            </a:extLst>
          </p:cNvPr>
          <p:cNvCxnSpPr>
            <a:cxnSpLocks/>
            <a:endCxn id="11" idx="0"/>
          </p:cNvCxnSpPr>
          <p:nvPr/>
        </p:nvCxnSpPr>
        <p:spPr>
          <a:xfrm flipH="1">
            <a:off x="1815921" y="2425148"/>
            <a:ext cx="357269" cy="149614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5" name="TextBox 14">
            <a:extLst>
              <a:ext uri="{FF2B5EF4-FFF2-40B4-BE49-F238E27FC236}">
                <a16:creationId xmlns:a16="http://schemas.microsoft.com/office/drawing/2014/main" id="{BAF9FC7B-B294-17DC-0023-0A6F519E938A}"/>
              </a:ext>
            </a:extLst>
          </p:cNvPr>
          <p:cNvSpPr txBox="1"/>
          <p:nvPr/>
        </p:nvSpPr>
        <p:spPr>
          <a:xfrm>
            <a:off x="363263" y="2527436"/>
            <a:ext cx="1484988" cy="1200327"/>
          </a:xfrm>
          <a:prstGeom prst="rect">
            <a:avLst/>
          </a:prstGeom>
          <a:solidFill>
            <a:schemeClr val="accent5">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Right click on Datasets then select “Add dataset…”</a:t>
            </a:r>
            <a:endParaRPr kumimoji="0" lang="en-US" sz="1800" b="0" i="0" u="none" strike="noStrike" cap="none" spc="0" normalizeH="0" baseline="0" dirty="0">
              <a:ln>
                <a:noFill/>
              </a:ln>
              <a:solidFill>
                <a:srgbClr val="000000"/>
              </a:solidFill>
              <a:effectLst/>
              <a:uFillTx/>
              <a:latin typeface="Calibri"/>
              <a:ea typeface="Calibri"/>
              <a:cs typeface="Calibri"/>
              <a:sym typeface="Calibri"/>
            </a:endParaRPr>
          </a:p>
        </p:txBody>
      </p:sp>
      <p:sp>
        <p:nvSpPr>
          <p:cNvPr id="16" name="TextBox 15">
            <a:extLst>
              <a:ext uri="{FF2B5EF4-FFF2-40B4-BE49-F238E27FC236}">
                <a16:creationId xmlns:a16="http://schemas.microsoft.com/office/drawing/2014/main" id="{B59741BA-0CDC-B85A-F16E-04837B8547EC}"/>
              </a:ext>
            </a:extLst>
          </p:cNvPr>
          <p:cNvSpPr txBox="1"/>
          <p:nvPr/>
        </p:nvSpPr>
        <p:spPr>
          <a:xfrm>
            <a:off x="5565913" y="5118913"/>
            <a:ext cx="3869635" cy="923328"/>
          </a:xfrm>
          <a:prstGeom prst="rect">
            <a:avLst/>
          </a:prstGeom>
          <a:solidFill>
            <a:schemeClr val="accent6">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Calibri"/>
                <a:ea typeface="Calibri"/>
                <a:cs typeface="Calibri"/>
                <a:sym typeface="Calibri"/>
              </a:rPr>
              <a:t>If you’re using a Power BI dataset as your data source, your finished</a:t>
            </a:r>
            <a:r>
              <a:rPr kumimoji="0" lang="en-US" sz="1800" b="0" i="0" u="none" strike="noStrike" cap="none" spc="0" normalizeH="0" dirty="0">
                <a:ln>
                  <a:noFill/>
                </a:ln>
                <a:solidFill>
                  <a:srgbClr val="000000"/>
                </a:solidFill>
                <a:effectLst/>
                <a:uFillTx/>
                <a:latin typeface="Calibri"/>
                <a:ea typeface="Calibri"/>
                <a:cs typeface="Calibri"/>
                <a:sym typeface="Calibri"/>
              </a:rPr>
              <a:t> q</a:t>
            </a:r>
            <a:r>
              <a:rPr kumimoji="0" lang="en-US" sz="1800" b="0" i="0" u="none" strike="noStrike" cap="none" spc="0" normalizeH="0" baseline="0" dirty="0">
                <a:ln>
                  <a:noFill/>
                </a:ln>
                <a:solidFill>
                  <a:srgbClr val="000000"/>
                </a:solidFill>
                <a:effectLst/>
                <a:uFillTx/>
                <a:latin typeface="Calibri"/>
                <a:ea typeface="Calibri"/>
                <a:cs typeface="Calibri"/>
                <a:sym typeface="Calibri"/>
              </a:rPr>
              <a:t>uery will be written here in DAX</a:t>
            </a:r>
          </a:p>
        </p:txBody>
      </p:sp>
      <p:sp>
        <p:nvSpPr>
          <p:cNvPr id="17" name="TextBox 16">
            <a:extLst>
              <a:ext uri="{FF2B5EF4-FFF2-40B4-BE49-F238E27FC236}">
                <a16:creationId xmlns:a16="http://schemas.microsoft.com/office/drawing/2014/main" id="{E912DACB-54F4-5152-F1DF-71813C1019E2}"/>
              </a:ext>
            </a:extLst>
          </p:cNvPr>
          <p:cNvSpPr txBox="1"/>
          <p:nvPr/>
        </p:nvSpPr>
        <p:spPr>
          <a:xfrm>
            <a:off x="488227" y="4901276"/>
            <a:ext cx="2751763" cy="923328"/>
          </a:xfrm>
          <a:prstGeom prst="rect">
            <a:avLst/>
          </a:prstGeom>
          <a:solidFill>
            <a:schemeClr val="accent4">
              <a:lumMod val="20000"/>
              <a:lumOff val="80000"/>
            </a:schemeClr>
          </a:solidFill>
          <a:ln w="12700" cap="flat">
            <a:solidFill>
              <a:schemeClr val="accent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“Dataset Properties” will open after you click “Add Dataset…”</a:t>
            </a:r>
            <a:endParaRPr kumimoji="0" lang="en-US" sz="1800" b="0" i="0" u="none" strike="noStrike" cap="none" spc="0" normalizeH="0" baseline="0" dirty="0">
              <a:ln>
                <a:noFill/>
              </a:ln>
              <a:solidFill>
                <a:srgbClr val="000000"/>
              </a:solidFill>
              <a:effectLst/>
              <a:uFillTx/>
              <a:latin typeface="Calibri"/>
              <a:ea typeface="Calibri"/>
              <a:cs typeface="Calibri"/>
              <a:sym typeface="Calibri"/>
            </a:endParaRPr>
          </a:p>
        </p:txBody>
      </p:sp>
      <p:cxnSp>
        <p:nvCxnSpPr>
          <p:cNvPr id="19" name="Straight Arrow Connector 18">
            <a:extLst>
              <a:ext uri="{FF2B5EF4-FFF2-40B4-BE49-F238E27FC236}">
                <a16:creationId xmlns:a16="http://schemas.microsoft.com/office/drawing/2014/main" id="{F2498827-6EB2-495D-7317-F307CC35C9B3}"/>
              </a:ext>
            </a:extLst>
          </p:cNvPr>
          <p:cNvCxnSpPr>
            <a:cxnSpLocks/>
            <a:stCxn id="17" idx="3"/>
          </p:cNvCxnSpPr>
          <p:nvPr/>
        </p:nvCxnSpPr>
        <p:spPr>
          <a:xfrm flipV="1">
            <a:off x="3239990" y="4108174"/>
            <a:ext cx="1775958" cy="1254766"/>
          </a:xfrm>
          <a:prstGeom prst="straightConnector1">
            <a:avLst/>
          </a:prstGeom>
          <a:noFill/>
          <a:ln w="25400" cap="flat">
            <a:solidFill>
              <a:schemeClr val="accent4"/>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2" name="Rectangle 21">
            <a:extLst>
              <a:ext uri="{FF2B5EF4-FFF2-40B4-BE49-F238E27FC236}">
                <a16:creationId xmlns:a16="http://schemas.microsoft.com/office/drawing/2014/main" id="{FD85B054-6653-7A42-25FE-7217F2DCA86D}"/>
              </a:ext>
            </a:extLst>
          </p:cNvPr>
          <p:cNvSpPr/>
          <p:nvPr/>
        </p:nvSpPr>
        <p:spPr>
          <a:xfrm>
            <a:off x="1106390" y="4108174"/>
            <a:ext cx="2133600" cy="265044"/>
          </a:xfrm>
          <a:prstGeom prst="rect">
            <a:avLst/>
          </a:prstGeom>
          <a:noFill/>
          <a:ln w="381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Calibri"/>
              <a:ea typeface="Calibri"/>
              <a:cs typeface="Calibri"/>
              <a:sym typeface="Calibri"/>
            </a:endParaRPr>
          </a:p>
        </p:txBody>
      </p:sp>
      <p:sp>
        <p:nvSpPr>
          <p:cNvPr id="23" name="Rectangle 22">
            <a:extLst>
              <a:ext uri="{FF2B5EF4-FFF2-40B4-BE49-F238E27FC236}">
                <a16:creationId xmlns:a16="http://schemas.microsoft.com/office/drawing/2014/main" id="{5B6E8FCE-3F3C-D30A-911E-E50AB44B3915}"/>
              </a:ext>
            </a:extLst>
          </p:cNvPr>
          <p:cNvSpPr/>
          <p:nvPr/>
        </p:nvSpPr>
        <p:spPr>
          <a:xfrm>
            <a:off x="3949148" y="1181471"/>
            <a:ext cx="6175514" cy="5519781"/>
          </a:xfrm>
          <a:prstGeom prst="rect">
            <a:avLst/>
          </a:prstGeom>
          <a:noFill/>
          <a:ln w="38100" cap="flat">
            <a:solidFill>
              <a:schemeClr val="accent4"/>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Calibri"/>
              <a:ea typeface="Calibri"/>
              <a:cs typeface="Calibri"/>
              <a:sym typeface="Calibri"/>
            </a:endParaRPr>
          </a:p>
        </p:txBody>
      </p:sp>
      <p:sp>
        <p:nvSpPr>
          <p:cNvPr id="28" name="Rectangle 27">
            <a:extLst>
              <a:ext uri="{FF2B5EF4-FFF2-40B4-BE49-F238E27FC236}">
                <a16:creationId xmlns:a16="http://schemas.microsoft.com/office/drawing/2014/main" id="{F4CA02F7-7C92-1644-CFA7-32AC58FE810D}"/>
              </a:ext>
            </a:extLst>
          </p:cNvPr>
          <p:cNvSpPr/>
          <p:nvPr/>
        </p:nvSpPr>
        <p:spPr>
          <a:xfrm>
            <a:off x="7315199" y="6294783"/>
            <a:ext cx="927653" cy="291548"/>
          </a:xfrm>
          <a:prstGeom prst="rect">
            <a:avLst/>
          </a:prstGeom>
          <a:noFill/>
          <a:ln w="25400" cap="flat">
            <a:solidFill>
              <a:schemeClr val="accent6">
                <a:lumMod val="75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Calibri"/>
              <a:ea typeface="Calibri"/>
              <a:cs typeface="Calibri"/>
              <a:sym typeface="Calibri"/>
            </a:endParaRPr>
          </a:p>
        </p:txBody>
      </p:sp>
      <p:sp>
        <p:nvSpPr>
          <p:cNvPr id="29" name="Arrow: Right 28">
            <a:extLst>
              <a:ext uri="{FF2B5EF4-FFF2-40B4-BE49-F238E27FC236}">
                <a16:creationId xmlns:a16="http://schemas.microsoft.com/office/drawing/2014/main" id="{79F82A27-A2F4-330C-DBE3-078DE2F43AE9}"/>
              </a:ext>
            </a:extLst>
          </p:cNvPr>
          <p:cNvSpPr/>
          <p:nvPr/>
        </p:nvSpPr>
        <p:spPr>
          <a:xfrm>
            <a:off x="4426226" y="6084585"/>
            <a:ext cx="2819124" cy="733659"/>
          </a:xfrm>
          <a:prstGeom prst="rightArrow">
            <a:avLst/>
          </a:prstGeom>
          <a:solidFill>
            <a:schemeClr val="accent6">
              <a:lumMod val="60000"/>
              <a:lumOff val="40000"/>
            </a:schemeClr>
          </a:solidFill>
          <a:ln w="25400" cap="flat">
            <a:solidFill>
              <a:schemeClr val="accent6"/>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Calibri"/>
                <a:ea typeface="Calibri"/>
                <a:cs typeface="Calibri"/>
                <a:sym typeface="Calibri"/>
              </a:rPr>
              <a:t>Click here to build query</a:t>
            </a:r>
          </a:p>
        </p:txBody>
      </p:sp>
    </p:spTree>
    <p:extLst>
      <p:ext uri="{BB962C8B-B14F-4D97-AF65-F5344CB8AC3E}">
        <p14:creationId xmlns:p14="http://schemas.microsoft.com/office/powerpoint/2010/main" val="35807009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22" grpId="0" animBg="1"/>
      <p:bldP spid="23" grpId="0" animBg="1"/>
      <p:bldP spid="28" grpId="0" animBg="1"/>
      <p:bldP spid="2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292D9C-DA2A-C5A8-FAF3-EA09CDF07AD2}"/>
              </a:ext>
            </a:extLst>
          </p:cNvPr>
          <p:cNvPicPr>
            <a:picLocks noChangeAspect="1"/>
          </p:cNvPicPr>
          <p:nvPr/>
        </p:nvPicPr>
        <p:blipFill>
          <a:blip r:embed="rId3"/>
          <a:stretch>
            <a:fillRect/>
          </a:stretch>
        </p:blipFill>
        <p:spPr>
          <a:xfrm>
            <a:off x="2888974" y="1109919"/>
            <a:ext cx="7997842" cy="4840587"/>
          </a:xfrm>
          <a:prstGeom prst="rect">
            <a:avLst/>
          </a:prstGeom>
        </p:spPr>
      </p:pic>
      <p:sp>
        <p:nvSpPr>
          <p:cNvPr id="5" name="Rectangle 4">
            <a:extLst>
              <a:ext uri="{FF2B5EF4-FFF2-40B4-BE49-F238E27FC236}">
                <a16:creationId xmlns:a16="http://schemas.microsoft.com/office/drawing/2014/main" id="{9379F86E-9417-75D3-6825-107DF0AF8518}"/>
              </a:ext>
            </a:extLst>
          </p:cNvPr>
          <p:cNvSpPr/>
          <p:nvPr/>
        </p:nvSpPr>
        <p:spPr>
          <a:xfrm>
            <a:off x="7146179" y="2878438"/>
            <a:ext cx="877696" cy="313047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allout: Down Arrow 5">
            <a:extLst>
              <a:ext uri="{FF2B5EF4-FFF2-40B4-BE49-F238E27FC236}">
                <a16:creationId xmlns:a16="http://schemas.microsoft.com/office/drawing/2014/main" id="{B84932B9-A77D-8A5B-721C-6655857F2DD7}"/>
              </a:ext>
            </a:extLst>
          </p:cNvPr>
          <p:cNvSpPr/>
          <p:nvPr/>
        </p:nvSpPr>
        <p:spPr>
          <a:xfrm>
            <a:off x="6735889" y="1393068"/>
            <a:ext cx="1678767" cy="1234017"/>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Needs sort field? Add sort field</a:t>
            </a:r>
          </a:p>
        </p:txBody>
      </p:sp>
      <p:sp>
        <p:nvSpPr>
          <p:cNvPr id="7" name="Rectangle 6">
            <a:extLst>
              <a:ext uri="{FF2B5EF4-FFF2-40B4-BE49-F238E27FC236}">
                <a16:creationId xmlns:a16="http://schemas.microsoft.com/office/drawing/2014/main" id="{B751CFC8-880A-BE54-B48D-F79AA9E58990}"/>
              </a:ext>
            </a:extLst>
          </p:cNvPr>
          <p:cNvSpPr/>
          <p:nvPr/>
        </p:nvSpPr>
        <p:spPr>
          <a:xfrm>
            <a:off x="2955230" y="3133507"/>
            <a:ext cx="1866850" cy="1173449"/>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allout: Down Arrow 7">
            <a:extLst>
              <a:ext uri="{FF2B5EF4-FFF2-40B4-BE49-F238E27FC236}">
                <a16:creationId xmlns:a16="http://schemas.microsoft.com/office/drawing/2014/main" id="{8190542F-FE15-57DD-CE55-475851B9D0A4}"/>
              </a:ext>
            </a:extLst>
          </p:cNvPr>
          <p:cNvSpPr/>
          <p:nvPr/>
        </p:nvSpPr>
        <p:spPr>
          <a:xfrm>
            <a:off x="2802517" y="1675386"/>
            <a:ext cx="1678767" cy="1394386"/>
          </a:xfrm>
          <a:prstGeom prst="down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measures; save sanity </a:t>
            </a:r>
          </a:p>
        </p:txBody>
      </p:sp>
      <p:sp>
        <p:nvSpPr>
          <p:cNvPr id="9" name="Left Brace 8">
            <a:extLst>
              <a:ext uri="{FF2B5EF4-FFF2-40B4-BE49-F238E27FC236}">
                <a16:creationId xmlns:a16="http://schemas.microsoft.com/office/drawing/2014/main" id="{947153EC-BC26-91DF-9CA0-8E87FE604D7E}"/>
              </a:ext>
            </a:extLst>
          </p:cNvPr>
          <p:cNvSpPr/>
          <p:nvPr/>
        </p:nvSpPr>
        <p:spPr>
          <a:xfrm rot="16200000">
            <a:off x="7429262" y="3088266"/>
            <a:ext cx="784115" cy="6130998"/>
          </a:xfrm>
          <a:prstGeom prst="leftBrace">
            <a:avLst>
              <a:gd name="adj1" fmla="val 36202"/>
              <a:gd name="adj2" fmla="val 50229"/>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1CAEF6B-960C-13BC-73D2-142504F3AA7A}"/>
              </a:ext>
            </a:extLst>
          </p:cNvPr>
          <p:cNvSpPr/>
          <p:nvPr/>
        </p:nvSpPr>
        <p:spPr>
          <a:xfrm>
            <a:off x="4994309" y="6406068"/>
            <a:ext cx="5586605" cy="32135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Minimize the number of columns</a:t>
            </a:r>
          </a:p>
        </p:txBody>
      </p:sp>
      <p:sp>
        <p:nvSpPr>
          <p:cNvPr id="2" name="Title 1">
            <a:extLst>
              <a:ext uri="{FF2B5EF4-FFF2-40B4-BE49-F238E27FC236}">
                <a16:creationId xmlns:a16="http://schemas.microsoft.com/office/drawing/2014/main" id="{B273F876-0A9C-31C1-F97A-7FB2D9AA14C5}"/>
              </a:ext>
            </a:extLst>
          </p:cNvPr>
          <p:cNvSpPr>
            <a:spLocks noGrp="1"/>
          </p:cNvSpPr>
          <p:nvPr>
            <p:ph type="title"/>
          </p:nvPr>
        </p:nvSpPr>
        <p:spPr>
          <a:xfrm>
            <a:off x="534152" y="130574"/>
            <a:ext cx="9144391" cy="1011141"/>
          </a:xfrm>
        </p:spPr>
        <p:txBody>
          <a:bodyPr/>
          <a:lstStyle/>
          <a:p>
            <a:r>
              <a:rPr lang="en-US" dirty="0"/>
              <a:t>Drag and drop to build your dataset query</a:t>
            </a:r>
          </a:p>
        </p:txBody>
      </p:sp>
    </p:spTree>
    <p:extLst>
      <p:ext uri="{BB962C8B-B14F-4D97-AF65-F5344CB8AC3E}">
        <p14:creationId xmlns:p14="http://schemas.microsoft.com/office/powerpoint/2010/main" val="274335319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267000-2F06-8463-8247-ACDBE78FEC60}"/>
              </a:ext>
            </a:extLst>
          </p:cNvPr>
          <p:cNvPicPr>
            <a:picLocks noChangeAspect="1"/>
          </p:cNvPicPr>
          <p:nvPr/>
        </p:nvPicPr>
        <p:blipFill>
          <a:blip r:embed="rId3"/>
          <a:stretch>
            <a:fillRect/>
          </a:stretch>
        </p:blipFill>
        <p:spPr>
          <a:xfrm>
            <a:off x="0" y="1196167"/>
            <a:ext cx="12192000" cy="6196300"/>
          </a:xfrm>
          <a:prstGeom prst="rect">
            <a:avLst/>
          </a:prstGeom>
        </p:spPr>
      </p:pic>
      <p:sp>
        <p:nvSpPr>
          <p:cNvPr id="21" name="Rectangle 20">
            <a:extLst>
              <a:ext uri="{FF2B5EF4-FFF2-40B4-BE49-F238E27FC236}">
                <a16:creationId xmlns:a16="http://schemas.microsoft.com/office/drawing/2014/main" id="{89E07498-295C-B768-52C3-BDBD265892F2}"/>
              </a:ext>
            </a:extLst>
          </p:cNvPr>
          <p:cNvSpPr/>
          <p:nvPr/>
        </p:nvSpPr>
        <p:spPr>
          <a:xfrm>
            <a:off x="10549128" y="5545393"/>
            <a:ext cx="1642872" cy="1053527"/>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5" name="Content Placeholder 4">
            <a:extLst>
              <a:ext uri="{FF2B5EF4-FFF2-40B4-BE49-F238E27FC236}">
                <a16:creationId xmlns:a16="http://schemas.microsoft.com/office/drawing/2014/main" id="{A952A2E0-06B6-1C72-D6B7-C65C7F0C4309}"/>
              </a:ext>
            </a:extLst>
          </p:cNvPr>
          <p:cNvSpPr>
            <a:spLocks noGrp="1"/>
          </p:cNvSpPr>
          <p:nvPr>
            <p:ph sz="quarter" idx="10"/>
          </p:nvPr>
        </p:nvSpPr>
        <p:spPr>
          <a:xfrm>
            <a:off x="179695" y="146452"/>
            <a:ext cx="9564806" cy="897388"/>
          </a:xfrm>
        </p:spPr>
        <p:txBody>
          <a:bodyPr/>
          <a:lstStyle/>
          <a:p>
            <a:r>
              <a:rPr lang="en-US" b="1" dirty="0">
                <a:solidFill>
                  <a:schemeClr val="bg1"/>
                </a:solidFill>
              </a:rPr>
              <a:t>Why implicit measures work in Power BI (Standard)</a:t>
            </a:r>
          </a:p>
        </p:txBody>
      </p:sp>
    </p:spTree>
    <p:extLst>
      <p:ext uri="{BB962C8B-B14F-4D97-AF65-F5344CB8AC3E}">
        <p14:creationId xmlns:p14="http://schemas.microsoft.com/office/powerpoint/2010/main" val="20665940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E43E6D-5965-9922-FCE2-7D1ABC28DDD4}"/>
              </a:ext>
            </a:extLst>
          </p:cNvPr>
          <p:cNvSpPr>
            <a:spLocks noGrp="1"/>
          </p:cNvSpPr>
          <p:nvPr>
            <p:ph sz="quarter" idx="10"/>
          </p:nvPr>
        </p:nvSpPr>
        <p:spPr>
          <a:xfrm>
            <a:off x="526472" y="1306512"/>
            <a:ext cx="11513127" cy="5029200"/>
          </a:xfrm>
        </p:spPr>
        <p:txBody>
          <a:bodyPr>
            <a:normAutofit/>
          </a:bodyPr>
          <a:lstStyle/>
          <a:p>
            <a:r>
              <a:rPr lang="en-US" sz="2800" dirty="0"/>
              <a:t>1. Select “Add Dataset” and choose “Query Designer” Dataset Properties</a:t>
            </a:r>
          </a:p>
          <a:p>
            <a:br>
              <a:rPr lang="en-US" sz="2800" dirty="0"/>
            </a:br>
            <a:r>
              <a:rPr lang="en-US" sz="2800" dirty="0"/>
              <a:t>2. Add the following Fields:[Customer Name], [State]</a:t>
            </a:r>
            <a:r>
              <a:rPr lang="en-US" dirty="0"/>
              <a:t>, </a:t>
            </a:r>
            <a:r>
              <a:rPr lang="en-US" sz="2800" dirty="0"/>
              <a:t> [Quarter_Name]</a:t>
            </a:r>
            <a:r>
              <a:rPr lang="en-US" dirty="0"/>
              <a:t>, </a:t>
            </a:r>
            <a:r>
              <a:rPr lang="en-US" sz="2800" dirty="0"/>
              <a:t>[Quarter_Sort]</a:t>
            </a:r>
          </a:p>
          <a:p>
            <a:pPr marL="457200" indent="-457200">
              <a:buFont typeface="Arial" panose="020B0604020202020204" pitchFamily="34" charset="0"/>
              <a:buChar char="•"/>
            </a:pPr>
            <a:endParaRPr lang="en-US" sz="2800" dirty="0"/>
          </a:p>
          <a:p>
            <a:r>
              <a:rPr lang="en-US" sz="2800" dirty="0"/>
              <a:t>3. Add the following </a:t>
            </a:r>
            <a:r>
              <a:rPr lang="en-US" sz="2800" b="1" dirty="0"/>
              <a:t>measures</a:t>
            </a:r>
            <a:r>
              <a:rPr lang="en-US" sz="2800" dirty="0"/>
              <a:t>: [AvgPricePerUnit], [Total_Quantity], [Total_Sales]</a:t>
            </a:r>
            <a:br>
              <a:rPr lang="en-US" sz="2800" dirty="0"/>
            </a:br>
            <a:endParaRPr lang="en-US" sz="2800" dirty="0"/>
          </a:p>
          <a:p>
            <a:r>
              <a:rPr lang="en-US" sz="2800" dirty="0"/>
              <a:t>4. Click “OK” to exit the Query Designer</a:t>
            </a:r>
          </a:p>
          <a:p>
            <a:r>
              <a:rPr lang="en-US" dirty="0"/>
              <a:t>5. </a:t>
            </a:r>
            <a:r>
              <a:rPr lang="en-US" sz="2800" dirty="0"/>
              <a:t>Click “OK” to exit the Dataset Properties</a:t>
            </a:r>
          </a:p>
        </p:txBody>
      </p:sp>
      <p:sp>
        <p:nvSpPr>
          <p:cNvPr id="2" name="Title 1">
            <a:extLst>
              <a:ext uri="{FF2B5EF4-FFF2-40B4-BE49-F238E27FC236}">
                <a16:creationId xmlns:a16="http://schemas.microsoft.com/office/drawing/2014/main" id="{1A7D7CD9-D0D5-5F67-CDE7-E04C9D13EB39}"/>
              </a:ext>
            </a:extLst>
          </p:cNvPr>
          <p:cNvSpPr>
            <a:spLocks noGrp="1"/>
          </p:cNvSpPr>
          <p:nvPr>
            <p:ph type="title"/>
          </p:nvPr>
        </p:nvSpPr>
        <p:spPr/>
        <p:txBody>
          <a:bodyPr/>
          <a:lstStyle/>
          <a:p>
            <a:r>
              <a:rPr lang="en-US" dirty="0"/>
              <a:t>Your Turn!</a:t>
            </a:r>
          </a:p>
        </p:txBody>
      </p:sp>
    </p:spTree>
    <p:extLst>
      <p:ext uri="{BB962C8B-B14F-4D97-AF65-F5344CB8AC3E}">
        <p14:creationId xmlns:p14="http://schemas.microsoft.com/office/powerpoint/2010/main" val="161891979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FD429F9-0914-8173-1569-9E97D8610AF4}"/>
              </a:ext>
            </a:extLst>
          </p:cNvPr>
          <p:cNvPicPr>
            <a:picLocks noGrp="1" noChangeAspect="1"/>
          </p:cNvPicPr>
          <p:nvPr>
            <p:ph sz="quarter" idx="10"/>
          </p:nvPr>
        </p:nvPicPr>
        <p:blipFill>
          <a:blip r:embed="rId3"/>
          <a:stretch>
            <a:fillRect/>
          </a:stretch>
        </p:blipFill>
        <p:spPr>
          <a:xfrm>
            <a:off x="528731" y="1624717"/>
            <a:ext cx="4392282" cy="2764553"/>
          </a:xfrm>
        </p:spPr>
      </p:pic>
      <p:sp>
        <p:nvSpPr>
          <p:cNvPr id="2" name="Title 1">
            <a:extLst>
              <a:ext uri="{FF2B5EF4-FFF2-40B4-BE49-F238E27FC236}">
                <a16:creationId xmlns:a16="http://schemas.microsoft.com/office/drawing/2014/main" id="{81F338B8-7560-1094-589E-C9C07DE0FC5F}"/>
              </a:ext>
            </a:extLst>
          </p:cNvPr>
          <p:cNvSpPr>
            <a:spLocks noGrp="1"/>
          </p:cNvSpPr>
          <p:nvPr>
            <p:ph type="title"/>
          </p:nvPr>
        </p:nvSpPr>
        <p:spPr/>
        <p:txBody>
          <a:bodyPr>
            <a:normAutofit/>
          </a:bodyPr>
          <a:lstStyle/>
          <a:p>
            <a:r>
              <a:rPr lang="en-US" dirty="0"/>
              <a:t>Introducing Data Regions</a:t>
            </a:r>
          </a:p>
        </p:txBody>
      </p:sp>
      <p:sp>
        <p:nvSpPr>
          <p:cNvPr id="7" name="Rectangle 6">
            <a:extLst>
              <a:ext uri="{FF2B5EF4-FFF2-40B4-BE49-F238E27FC236}">
                <a16:creationId xmlns:a16="http://schemas.microsoft.com/office/drawing/2014/main" id="{4E503322-9B15-B735-6347-4117BC20CEAB}"/>
              </a:ext>
            </a:extLst>
          </p:cNvPr>
          <p:cNvSpPr/>
          <p:nvPr/>
        </p:nvSpPr>
        <p:spPr>
          <a:xfrm>
            <a:off x="2143530" y="1624717"/>
            <a:ext cx="1418001" cy="2133600"/>
          </a:xfrm>
          <a:prstGeom prst="rect">
            <a:avLst/>
          </a:prstGeom>
          <a:noFill/>
          <a:ln w="571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ED4264E5-7157-697B-23A6-890C9614E0E4}"/>
              </a:ext>
            </a:extLst>
          </p:cNvPr>
          <p:cNvSpPr txBox="1"/>
          <p:nvPr/>
        </p:nvSpPr>
        <p:spPr>
          <a:xfrm>
            <a:off x="5666855" y="1624717"/>
            <a:ext cx="5779303" cy="3416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00000"/>
              </a:lnSpc>
              <a:spcBef>
                <a:spcPts val="0"/>
              </a:spcBef>
              <a:spcAft>
                <a:spcPts val="0"/>
              </a:spcAft>
              <a:buClrTx/>
              <a:buSzTx/>
              <a:tabLst/>
            </a:pPr>
            <a:r>
              <a:rPr kumimoji="0" lang="en-US" sz="2400" b="1" i="0" u="none" strike="noStrike" cap="none" spc="0" normalizeH="0" baseline="0" dirty="0">
                <a:ln>
                  <a:noFill/>
                </a:ln>
                <a:solidFill>
                  <a:srgbClr val="000000"/>
                </a:solidFill>
                <a:effectLst/>
                <a:uFillTx/>
                <a:latin typeface="Calibri"/>
                <a:ea typeface="Calibri"/>
                <a:cs typeface="Calibri"/>
                <a:sym typeface="Calibri"/>
              </a:rPr>
              <a:t>Data Regions </a:t>
            </a:r>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2400" i="0" u="none" strike="noStrike" cap="none" spc="0" normalizeH="0" baseline="0" dirty="0">
                <a:ln>
                  <a:noFill/>
                </a:ln>
                <a:solidFill>
                  <a:srgbClr val="000000"/>
                </a:solidFill>
                <a:effectLst/>
                <a:uFillTx/>
                <a:latin typeface="Calibri"/>
                <a:ea typeface="Calibri"/>
                <a:cs typeface="Calibri"/>
                <a:sym typeface="Calibri"/>
              </a:rPr>
              <a:t>how query output is organized for report user</a:t>
            </a:r>
            <a:r>
              <a:rPr lang="en-US" sz="2400" dirty="0"/>
              <a:t>s to see </a:t>
            </a:r>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2400" dirty="0"/>
              <a:t>Can only use 1 dataset per data region</a:t>
            </a:r>
            <a:r>
              <a:rPr lang="en-US" sz="2400" b="1" dirty="0">
                <a:solidFill>
                  <a:schemeClr val="accent3"/>
                </a:solidFill>
              </a:rPr>
              <a:t>*</a:t>
            </a:r>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2400" dirty="0"/>
              <a:t>Can be used individually, or in conjunction with one-another</a:t>
            </a:r>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2400" dirty="0"/>
              <a:t>Easy to evolve from one data region to another </a:t>
            </a:r>
            <a:r>
              <a:rPr lang="en-US" sz="2400" i="1" dirty="0"/>
              <a:t>(but not intuitive)</a:t>
            </a:r>
            <a:endParaRPr lang="en-US" sz="2400" dirty="0"/>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lang="en-US" sz="2400" b="1" dirty="0"/>
          </a:p>
        </p:txBody>
      </p:sp>
      <p:sp>
        <p:nvSpPr>
          <p:cNvPr id="6" name="TextBox 5">
            <a:extLst>
              <a:ext uri="{FF2B5EF4-FFF2-40B4-BE49-F238E27FC236}">
                <a16:creationId xmlns:a16="http://schemas.microsoft.com/office/drawing/2014/main" id="{828468B0-3EBC-EDC6-7474-ED627EE57514}"/>
              </a:ext>
            </a:extLst>
          </p:cNvPr>
          <p:cNvSpPr txBox="1"/>
          <p:nvPr/>
        </p:nvSpPr>
        <p:spPr>
          <a:xfrm>
            <a:off x="3501897" y="5923894"/>
            <a:ext cx="8690103"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1800" b="1" i="1" dirty="0">
                <a:solidFill>
                  <a:schemeClr val="accent3"/>
                </a:solidFill>
              </a:rPr>
              <a:t>*Caveat: workarounds exis</a:t>
            </a:r>
            <a:r>
              <a:rPr lang="en-US" b="1" i="1" dirty="0">
                <a:solidFill>
                  <a:schemeClr val="accent3"/>
                </a:solidFill>
              </a:rPr>
              <a:t>t! Join me at 201 to learn more</a:t>
            </a:r>
          </a:p>
        </p:txBody>
      </p:sp>
      <p:pic>
        <p:nvPicPr>
          <p:cNvPr id="9" name="Picture 8">
            <a:extLst>
              <a:ext uri="{FF2B5EF4-FFF2-40B4-BE49-F238E27FC236}">
                <a16:creationId xmlns:a16="http://schemas.microsoft.com/office/drawing/2014/main" id="{F667804C-8F0A-2BF6-2C5C-2BC967E8FF8A}"/>
              </a:ext>
            </a:extLst>
          </p:cNvPr>
          <p:cNvPicPr>
            <a:picLocks noChangeAspect="1"/>
          </p:cNvPicPr>
          <p:nvPr/>
        </p:nvPicPr>
        <p:blipFill>
          <a:blip r:embed="rId4"/>
          <a:stretch>
            <a:fillRect/>
          </a:stretch>
        </p:blipFill>
        <p:spPr>
          <a:xfrm>
            <a:off x="528731" y="4750700"/>
            <a:ext cx="4392282" cy="1385067"/>
          </a:xfrm>
          <a:prstGeom prst="rect">
            <a:avLst/>
          </a:prstGeom>
        </p:spPr>
      </p:pic>
    </p:spTree>
    <p:extLst>
      <p:ext uri="{BB962C8B-B14F-4D97-AF65-F5344CB8AC3E}">
        <p14:creationId xmlns:p14="http://schemas.microsoft.com/office/powerpoint/2010/main" val="14757986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A83E4A-E0FD-B74C-03B4-A4E1F0113387}"/>
              </a:ext>
            </a:extLst>
          </p:cNvPr>
          <p:cNvSpPr>
            <a:spLocks noGrp="1"/>
          </p:cNvSpPr>
          <p:nvPr>
            <p:ph sz="quarter" idx="10"/>
          </p:nvPr>
        </p:nvSpPr>
        <p:spPr>
          <a:xfrm>
            <a:off x="304800" y="4843177"/>
            <a:ext cx="11887200" cy="1552813"/>
          </a:xfrm>
        </p:spPr>
        <p:txBody>
          <a:bodyPr/>
          <a:lstStyle/>
          <a:p>
            <a:r>
              <a:rPr lang="en-US" b="1" dirty="0"/>
              <a:t>Great for:</a:t>
            </a:r>
          </a:p>
          <a:p>
            <a:pPr marL="457200" indent="-457200">
              <a:buFont typeface="Arial" panose="020B0604020202020204" pitchFamily="34" charset="0"/>
              <a:buChar char="•"/>
            </a:pPr>
            <a:r>
              <a:rPr lang="en-US" dirty="0"/>
              <a:t>Simple reports (e.g., transaction details) </a:t>
            </a:r>
          </a:p>
          <a:p>
            <a:pPr marL="457200" indent="-457200">
              <a:buFont typeface="Arial" panose="020B0604020202020204" pitchFamily="34" charset="0"/>
              <a:buChar char="•"/>
            </a:pPr>
            <a:r>
              <a:rPr lang="en-US" dirty="0"/>
              <a:t>Structured data output (e.g., for an audit) </a:t>
            </a:r>
          </a:p>
        </p:txBody>
      </p:sp>
      <p:sp>
        <p:nvSpPr>
          <p:cNvPr id="3" name="Title 2">
            <a:extLst>
              <a:ext uri="{FF2B5EF4-FFF2-40B4-BE49-F238E27FC236}">
                <a16:creationId xmlns:a16="http://schemas.microsoft.com/office/drawing/2014/main" id="{6B0EFC2C-E5A7-4F1C-A0EC-8876A780FDA6}"/>
              </a:ext>
            </a:extLst>
          </p:cNvPr>
          <p:cNvSpPr>
            <a:spLocks noGrp="1"/>
          </p:cNvSpPr>
          <p:nvPr>
            <p:ph type="title"/>
          </p:nvPr>
        </p:nvSpPr>
        <p:spPr/>
        <p:txBody>
          <a:bodyPr/>
          <a:lstStyle/>
          <a:p>
            <a:r>
              <a:rPr lang="en-US" dirty="0"/>
              <a:t>Table in Paginated = Table in Power BI</a:t>
            </a:r>
          </a:p>
        </p:txBody>
      </p:sp>
      <p:sp>
        <p:nvSpPr>
          <p:cNvPr id="6" name="Content Placeholder 1">
            <a:extLst>
              <a:ext uri="{FF2B5EF4-FFF2-40B4-BE49-F238E27FC236}">
                <a16:creationId xmlns:a16="http://schemas.microsoft.com/office/drawing/2014/main" id="{C73A5376-496B-EC9A-4E3B-E5D2DA86F5EF}"/>
              </a:ext>
            </a:extLst>
          </p:cNvPr>
          <p:cNvSpPr txBox="1">
            <a:spLocks/>
          </p:cNvSpPr>
          <p:nvPr/>
        </p:nvSpPr>
        <p:spPr>
          <a:xfrm>
            <a:off x="304148" y="1585151"/>
            <a:ext cx="11887200" cy="1705213"/>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Verdana" panose="020B0604030504040204" pitchFamily="34" charset="0"/>
                <a:ea typeface="Verdana" panose="020B0604030504040204" pitchFamily="34" charset="0"/>
                <a:cs typeface="Verdana" panose="020B0604030504040204" pitchFamily="34" charset="0"/>
                <a:sym typeface="Calibri"/>
              </a:defRPr>
            </a:lvl1pPr>
            <a:lvl2pPr marL="0" marR="0" indent="457200" algn="l" defTabSz="914400" rtl="0" latinLnBrk="0">
              <a:lnSpc>
                <a:spcPct val="100000"/>
              </a:lnSpc>
              <a:spcBef>
                <a:spcPts val="0"/>
              </a:spcBef>
              <a:spcAft>
                <a:spcPts val="0"/>
              </a:spcAft>
              <a:buClrTx/>
              <a:buSzTx/>
              <a:buFontTx/>
              <a:buNone/>
              <a:tabLst/>
              <a:defRPr sz="2400" b="0" i="0" u="none" strike="noStrike" cap="none" spc="0" baseline="0">
                <a:solidFill>
                  <a:srgbClr val="000000"/>
                </a:solidFill>
                <a:uFillTx/>
                <a:latin typeface="Verdana" panose="020B0604030504040204" pitchFamily="34" charset="0"/>
                <a:ea typeface="Verdana" panose="020B0604030504040204" pitchFamily="34" charset="0"/>
                <a:cs typeface="Verdana" panose="020B0604030504040204" pitchFamily="34" charset="0"/>
                <a:sym typeface="Calibri"/>
              </a:defRPr>
            </a:lvl2pPr>
            <a:lvl3pPr marL="0" marR="0" indent="914400" algn="l" defTabSz="914400" rtl="0" latinLnBrk="0">
              <a:lnSpc>
                <a:spcPct val="100000"/>
              </a:lnSpc>
              <a:spcBef>
                <a:spcPts val="0"/>
              </a:spcBef>
              <a:spcAft>
                <a:spcPts val="0"/>
              </a:spcAft>
              <a:buClrTx/>
              <a:buSzTx/>
              <a:buFontTx/>
              <a:buNone/>
              <a:tabLst/>
              <a:defRPr sz="2000" b="0" i="0" u="none" strike="noStrike" cap="none" spc="0" baseline="0">
                <a:solidFill>
                  <a:srgbClr val="000000"/>
                </a:solidFill>
                <a:uFillTx/>
                <a:latin typeface="Verdana" panose="020B0604030504040204" pitchFamily="34" charset="0"/>
                <a:ea typeface="Verdana" panose="020B0604030504040204" pitchFamily="34" charset="0"/>
                <a:cs typeface="Verdana" panose="020B0604030504040204" pitchFamily="34" charset="0"/>
                <a:sym typeface="Calibri"/>
              </a:defRPr>
            </a:lvl3pPr>
            <a:lvl4pPr marL="0" marR="0" indent="13716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Verdana" panose="020B0604030504040204" pitchFamily="34" charset="0"/>
                <a:ea typeface="Verdana" panose="020B0604030504040204" pitchFamily="34" charset="0"/>
                <a:cs typeface="Verdana" panose="020B0604030504040204" pitchFamily="34" charset="0"/>
                <a:sym typeface="Calibri"/>
              </a:defRPr>
            </a:lvl4pPr>
            <a:lvl5pPr marL="0" marR="0" indent="1828800" algn="l" defTabSz="914400" rtl="0" latinLnBrk="0">
              <a:lnSpc>
                <a:spcPct val="100000"/>
              </a:lnSpc>
              <a:spcBef>
                <a:spcPts val="0"/>
              </a:spcBef>
              <a:spcAft>
                <a:spcPts val="0"/>
              </a:spcAft>
              <a:buClrTx/>
              <a:buSzTx/>
              <a:buFontTx/>
              <a:buNone/>
              <a:tabLst/>
              <a:defRPr sz="1600" b="0" i="0" u="none" strike="noStrike" cap="none" spc="0" baseline="0">
                <a:solidFill>
                  <a:srgbClr val="000000"/>
                </a:solidFill>
                <a:uFillTx/>
                <a:latin typeface="Verdana" panose="020B0604030504040204" pitchFamily="34" charset="0"/>
                <a:ea typeface="Verdana" panose="020B0604030504040204" pitchFamily="34" charset="0"/>
                <a:cs typeface="Verdana" panose="020B0604030504040204" pitchFamily="34" charset="0"/>
                <a:sym typeface="Calibri"/>
              </a:defRPr>
            </a:lvl5pPr>
            <a:lvl6pPr marL="0" marR="0" indent="22860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6pPr>
            <a:lvl7pPr marL="0" marR="0" indent="27432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7pPr>
            <a:lvl8pPr marL="0" marR="0" indent="32004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8pPr>
            <a:lvl9pPr marL="0" marR="0" indent="36576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9pPr>
          </a:lstStyle>
          <a:p>
            <a:pPr marL="457200" indent="-457200" hangingPunct="1">
              <a:buFont typeface="Arial" panose="020B0604020202020204" pitchFamily="34" charset="0"/>
              <a:buChar char="•"/>
            </a:pPr>
            <a:r>
              <a:rPr lang="en-US" dirty="0"/>
              <a:t>relevant rows will populate based on the query</a:t>
            </a:r>
          </a:p>
          <a:p>
            <a:pPr marL="457200" indent="-457200" hangingPunct="1">
              <a:buFont typeface="Arial" panose="020B0604020202020204" pitchFamily="34" charset="0"/>
              <a:buChar char="•"/>
            </a:pPr>
            <a:r>
              <a:rPr lang="en-US" dirty="0"/>
              <a:t>Columns fixed; groupings possible on rows only</a:t>
            </a:r>
          </a:p>
        </p:txBody>
      </p:sp>
      <p:pic>
        <p:nvPicPr>
          <p:cNvPr id="7" name="Picture 6">
            <a:extLst>
              <a:ext uri="{FF2B5EF4-FFF2-40B4-BE49-F238E27FC236}">
                <a16:creationId xmlns:a16="http://schemas.microsoft.com/office/drawing/2014/main" id="{3793A284-88EE-9EF3-3038-D22EFB64764F}"/>
              </a:ext>
            </a:extLst>
          </p:cNvPr>
          <p:cNvPicPr>
            <a:picLocks noChangeAspect="1"/>
          </p:cNvPicPr>
          <p:nvPr/>
        </p:nvPicPr>
        <p:blipFill>
          <a:blip r:embed="rId3"/>
          <a:stretch>
            <a:fillRect/>
          </a:stretch>
        </p:blipFill>
        <p:spPr>
          <a:xfrm>
            <a:off x="2247147" y="2822439"/>
            <a:ext cx="6723432" cy="1822721"/>
          </a:xfrm>
          <a:prstGeom prst="rect">
            <a:avLst/>
          </a:prstGeom>
        </p:spPr>
      </p:pic>
    </p:spTree>
    <p:extLst>
      <p:ext uri="{BB962C8B-B14F-4D97-AF65-F5344CB8AC3E}">
        <p14:creationId xmlns:p14="http://schemas.microsoft.com/office/powerpoint/2010/main" val="144908590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erson smiling at the camera&#10;&#10;Description automatically generated">
            <a:extLst>
              <a:ext uri="{FF2B5EF4-FFF2-40B4-BE49-F238E27FC236}">
                <a16:creationId xmlns:a16="http://schemas.microsoft.com/office/drawing/2014/main" id="{1F86DFD1-4DA5-3771-FF5B-75C0B9280873}"/>
              </a:ext>
            </a:extLst>
          </p:cNvPr>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t="12506" b="12506"/>
          <a:stretch>
            <a:fillRect/>
          </a:stretch>
        </p:blipFill>
        <p:spPr/>
      </p:pic>
      <p:sp>
        <p:nvSpPr>
          <p:cNvPr id="4" name="Text Placeholder 3">
            <a:extLst>
              <a:ext uri="{FF2B5EF4-FFF2-40B4-BE49-F238E27FC236}">
                <a16:creationId xmlns:a16="http://schemas.microsoft.com/office/drawing/2014/main" id="{CD010D46-4BCA-8A8B-0B87-184F7CCC9062}"/>
              </a:ext>
            </a:extLst>
          </p:cNvPr>
          <p:cNvSpPr>
            <a:spLocks noGrp="1"/>
          </p:cNvSpPr>
          <p:nvPr>
            <p:ph type="body" sz="quarter" idx="15"/>
          </p:nvPr>
        </p:nvSpPr>
        <p:spPr>
          <a:xfrm>
            <a:off x="2525908" y="1807590"/>
            <a:ext cx="3450822" cy="1718035"/>
          </a:xfrm>
        </p:spPr>
        <p:txBody>
          <a:bodyPr/>
          <a:lstStyle/>
          <a:p>
            <a:r>
              <a:rPr lang="en-US" sz="2800" b="1" dirty="0"/>
              <a:t>Lenore Flower</a:t>
            </a:r>
            <a:endParaRPr lang="en-US" sz="2800" dirty="0"/>
          </a:p>
          <a:p>
            <a:r>
              <a:rPr lang="en-US" sz="2800" dirty="0"/>
              <a:t>Senior BI Analyst</a:t>
            </a:r>
            <a:br>
              <a:rPr lang="en-US" sz="2800" dirty="0"/>
            </a:br>
            <a:r>
              <a:rPr lang="en-US" sz="2800" dirty="0"/>
              <a:t>(Data Plumber)</a:t>
            </a:r>
          </a:p>
        </p:txBody>
      </p:sp>
      <p:pic>
        <p:nvPicPr>
          <p:cNvPr id="8" name="Picture 7" descr="A black background with white text&#10;&#10;Description automatically generated">
            <a:extLst>
              <a:ext uri="{FF2B5EF4-FFF2-40B4-BE49-F238E27FC236}">
                <a16:creationId xmlns:a16="http://schemas.microsoft.com/office/drawing/2014/main" id="{D0A4EFFF-8E18-76E9-9586-516F2F9744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0655" y="4056623"/>
            <a:ext cx="6408836" cy="1874584"/>
          </a:xfrm>
          <a:prstGeom prst="rect">
            <a:avLst/>
          </a:prstGeom>
        </p:spPr>
      </p:pic>
    </p:spTree>
    <p:extLst>
      <p:ext uri="{BB962C8B-B14F-4D97-AF65-F5344CB8AC3E}">
        <p14:creationId xmlns:p14="http://schemas.microsoft.com/office/powerpoint/2010/main" val="217865728"/>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2C2E9-F965-549D-9C8A-2BFE1004946F}"/>
              </a:ext>
            </a:extLst>
          </p:cNvPr>
          <p:cNvSpPr>
            <a:spLocks noGrp="1"/>
          </p:cNvSpPr>
          <p:nvPr>
            <p:ph type="title"/>
          </p:nvPr>
        </p:nvSpPr>
        <p:spPr/>
        <p:txBody>
          <a:bodyPr/>
          <a:lstStyle/>
          <a:p>
            <a:r>
              <a:rPr lang="en-US" dirty="0"/>
              <a:t>Matrix in Paginated = Matrix in Power BI</a:t>
            </a:r>
          </a:p>
        </p:txBody>
      </p:sp>
      <p:pic>
        <p:nvPicPr>
          <p:cNvPr id="6" name="Picture 5">
            <a:extLst>
              <a:ext uri="{FF2B5EF4-FFF2-40B4-BE49-F238E27FC236}">
                <a16:creationId xmlns:a16="http://schemas.microsoft.com/office/drawing/2014/main" id="{AC3D5DEF-A2F1-5A4E-ED1B-0731FC968C2C}"/>
              </a:ext>
            </a:extLst>
          </p:cNvPr>
          <p:cNvPicPr>
            <a:picLocks noChangeAspect="1"/>
          </p:cNvPicPr>
          <p:nvPr/>
        </p:nvPicPr>
        <p:blipFill rotWithShape="1">
          <a:blip r:embed="rId3"/>
          <a:srcRect t="1818" b="13615"/>
          <a:stretch/>
        </p:blipFill>
        <p:spPr>
          <a:xfrm>
            <a:off x="151748" y="2782957"/>
            <a:ext cx="9373908" cy="3552755"/>
          </a:xfrm>
          <a:prstGeom prst="rect">
            <a:avLst/>
          </a:prstGeom>
        </p:spPr>
      </p:pic>
      <p:sp>
        <p:nvSpPr>
          <p:cNvPr id="4" name="Content Placeholder 3">
            <a:extLst>
              <a:ext uri="{FF2B5EF4-FFF2-40B4-BE49-F238E27FC236}">
                <a16:creationId xmlns:a16="http://schemas.microsoft.com/office/drawing/2014/main" id="{83CE01C0-9F66-BC44-D0E5-F72DBF52F1AC}"/>
              </a:ext>
            </a:extLst>
          </p:cNvPr>
          <p:cNvSpPr>
            <a:spLocks noGrp="1"/>
          </p:cNvSpPr>
          <p:nvPr>
            <p:ph sz="quarter" idx="10"/>
          </p:nvPr>
        </p:nvSpPr>
        <p:spPr>
          <a:xfrm>
            <a:off x="151748" y="1306512"/>
            <a:ext cx="11887852" cy="5029200"/>
          </a:xfrm>
        </p:spPr>
        <p:txBody>
          <a:bodyPr/>
          <a:lstStyle/>
          <a:p>
            <a:pPr marL="457200" indent="-457200">
              <a:buFont typeface="Arial" panose="020B0604020202020204" pitchFamily="34" charset="0"/>
              <a:buChar char="•"/>
            </a:pPr>
            <a:r>
              <a:rPr lang="en-US" dirty="0"/>
              <a:t>groupings possible on both rows &amp; columns</a:t>
            </a:r>
          </a:p>
          <a:p>
            <a:pPr marL="457200" indent="-457200">
              <a:buFont typeface="Arial" panose="020B0604020202020204" pitchFamily="34" charset="0"/>
              <a:buChar char="•"/>
            </a:pPr>
            <a:r>
              <a:rPr lang="en-US" dirty="0"/>
              <a:t>Options to incorporate totals &amp; subtotals</a:t>
            </a:r>
          </a:p>
        </p:txBody>
      </p:sp>
      <p:sp>
        <p:nvSpPr>
          <p:cNvPr id="7" name="Content Placeholder 1">
            <a:extLst>
              <a:ext uri="{FF2B5EF4-FFF2-40B4-BE49-F238E27FC236}">
                <a16:creationId xmlns:a16="http://schemas.microsoft.com/office/drawing/2014/main" id="{7CA593AF-CC24-1124-A43A-6FDDCE0C4C70}"/>
              </a:ext>
            </a:extLst>
          </p:cNvPr>
          <p:cNvSpPr txBox="1">
            <a:spLocks/>
          </p:cNvSpPr>
          <p:nvPr/>
        </p:nvSpPr>
        <p:spPr>
          <a:xfrm>
            <a:off x="6703325" y="2541788"/>
            <a:ext cx="5336275" cy="2315192"/>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lstStyle>
            <a:lvl1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Verdana" panose="020B0604030504040204" pitchFamily="34" charset="0"/>
                <a:ea typeface="Verdana" panose="020B0604030504040204" pitchFamily="34" charset="0"/>
                <a:cs typeface="Verdana" panose="020B0604030504040204" pitchFamily="34" charset="0"/>
                <a:sym typeface="Calibri"/>
              </a:defRPr>
            </a:lvl1pPr>
            <a:lvl2pPr marL="0" marR="0" indent="457200" algn="l" defTabSz="914400" rtl="0" latinLnBrk="0">
              <a:lnSpc>
                <a:spcPct val="100000"/>
              </a:lnSpc>
              <a:spcBef>
                <a:spcPts val="0"/>
              </a:spcBef>
              <a:spcAft>
                <a:spcPts val="0"/>
              </a:spcAft>
              <a:buClrTx/>
              <a:buSzTx/>
              <a:buFontTx/>
              <a:buNone/>
              <a:tabLst/>
              <a:defRPr sz="2400" b="0" i="0" u="none" strike="noStrike" cap="none" spc="0" baseline="0">
                <a:solidFill>
                  <a:srgbClr val="000000"/>
                </a:solidFill>
                <a:uFillTx/>
                <a:latin typeface="Verdana" panose="020B0604030504040204" pitchFamily="34" charset="0"/>
                <a:ea typeface="Verdana" panose="020B0604030504040204" pitchFamily="34" charset="0"/>
                <a:cs typeface="Verdana" panose="020B0604030504040204" pitchFamily="34" charset="0"/>
                <a:sym typeface="Calibri"/>
              </a:defRPr>
            </a:lvl2pPr>
            <a:lvl3pPr marL="0" marR="0" indent="914400" algn="l" defTabSz="914400" rtl="0" latinLnBrk="0">
              <a:lnSpc>
                <a:spcPct val="100000"/>
              </a:lnSpc>
              <a:spcBef>
                <a:spcPts val="0"/>
              </a:spcBef>
              <a:spcAft>
                <a:spcPts val="0"/>
              </a:spcAft>
              <a:buClrTx/>
              <a:buSzTx/>
              <a:buFontTx/>
              <a:buNone/>
              <a:tabLst/>
              <a:defRPr sz="2000" b="0" i="0" u="none" strike="noStrike" cap="none" spc="0" baseline="0">
                <a:solidFill>
                  <a:srgbClr val="000000"/>
                </a:solidFill>
                <a:uFillTx/>
                <a:latin typeface="Verdana" panose="020B0604030504040204" pitchFamily="34" charset="0"/>
                <a:ea typeface="Verdana" panose="020B0604030504040204" pitchFamily="34" charset="0"/>
                <a:cs typeface="Verdana" panose="020B0604030504040204" pitchFamily="34" charset="0"/>
                <a:sym typeface="Calibri"/>
              </a:defRPr>
            </a:lvl3pPr>
            <a:lvl4pPr marL="0" marR="0" indent="13716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Verdana" panose="020B0604030504040204" pitchFamily="34" charset="0"/>
                <a:ea typeface="Verdana" panose="020B0604030504040204" pitchFamily="34" charset="0"/>
                <a:cs typeface="Verdana" panose="020B0604030504040204" pitchFamily="34" charset="0"/>
                <a:sym typeface="Calibri"/>
              </a:defRPr>
            </a:lvl4pPr>
            <a:lvl5pPr marL="0" marR="0" indent="1828800" algn="l" defTabSz="914400" rtl="0" latinLnBrk="0">
              <a:lnSpc>
                <a:spcPct val="100000"/>
              </a:lnSpc>
              <a:spcBef>
                <a:spcPts val="0"/>
              </a:spcBef>
              <a:spcAft>
                <a:spcPts val="0"/>
              </a:spcAft>
              <a:buClrTx/>
              <a:buSzTx/>
              <a:buFontTx/>
              <a:buNone/>
              <a:tabLst/>
              <a:defRPr sz="1600" b="0" i="0" u="none" strike="noStrike" cap="none" spc="0" baseline="0">
                <a:solidFill>
                  <a:srgbClr val="000000"/>
                </a:solidFill>
                <a:uFillTx/>
                <a:latin typeface="Verdana" panose="020B0604030504040204" pitchFamily="34" charset="0"/>
                <a:ea typeface="Verdana" panose="020B0604030504040204" pitchFamily="34" charset="0"/>
                <a:cs typeface="Verdana" panose="020B0604030504040204" pitchFamily="34" charset="0"/>
                <a:sym typeface="Calibri"/>
              </a:defRPr>
            </a:lvl5pPr>
            <a:lvl6pPr marL="0" marR="0" indent="22860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6pPr>
            <a:lvl7pPr marL="0" marR="0" indent="27432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7pPr>
            <a:lvl8pPr marL="0" marR="0" indent="32004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8pPr>
            <a:lvl9pPr marL="0" marR="0" indent="36576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9pPr>
          </a:lstStyle>
          <a:p>
            <a:pPr hangingPunct="1"/>
            <a:r>
              <a:rPr lang="en-US" b="1" dirty="0"/>
              <a:t>Great for summarizing data by: </a:t>
            </a:r>
          </a:p>
          <a:p>
            <a:pPr marL="457200" indent="-457200" hangingPunct="1">
              <a:buFont typeface="Arial" panose="020B0604020202020204" pitchFamily="34" charset="0"/>
              <a:buChar char="•"/>
            </a:pPr>
            <a:r>
              <a:rPr lang="en-US" dirty="0"/>
              <a:t>Division</a:t>
            </a:r>
          </a:p>
          <a:p>
            <a:pPr marL="457200" indent="-457200" hangingPunct="1">
              <a:buFont typeface="Arial" panose="020B0604020202020204" pitchFamily="34" charset="0"/>
              <a:buChar char="•"/>
            </a:pPr>
            <a:r>
              <a:rPr lang="en-US" dirty="0"/>
              <a:t>Product</a:t>
            </a:r>
          </a:p>
          <a:p>
            <a:pPr marL="457200" indent="-457200" hangingPunct="1">
              <a:buFont typeface="Arial" panose="020B0604020202020204" pitchFamily="34" charset="0"/>
              <a:buChar char="•"/>
            </a:pPr>
            <a:r>
              <a:rPr lang="en-US" dirty="0"/>
              <a:t>Region, (etc.) </a:t>
            </a:r>
          </a:p>
        </p:txBody>
      </p:sp>
    </p:spTree>
    <p:extLst>
      <p:ext uri="{BB962C8B-B14F-4D97-AF65-F5344CB8AC3E}">
        <p14:creationId xmlns:p14="http://schemas.microsoft.com/office/powerpoint/2010/main" val="288710270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FA9317-D63D-94BE-22E6-4C899C9AB85D}"/>
              </a:ext>
            </a:extLst>
          </p:cNvPr>
          <p:cNvSpPr>
            <a:spLocks noGrp="1"/>
          </p:cNvSpPr>
          <p:nvPr>
            <p:ph sz="quarter" idx="10"/>
          </p:nvPr>
        </p:nvSpPr>
        <p:spPr>
          <a:xfrm>
            <a:off x="152400" y="1306512"/>
            <a:ext cx="4000905" cy="4373852"/>
          </a:xfrm>
        </p:spPr>
        <p:txBody>
          <a:bodyPr/>
          <a:lstStyle/>
          <a:p>
            <a:pPr marL="457200" indent="-457200">
              <a:buFont typeface="Arial" panose="020B0604020202020204" pitchFamily="34" charset="0"/>
              <a:buChar char="•"/>
            </a:pPr>
            <a:r>
              <a:rPr lang="en-US" dirty="0"/>
              <a:t>Allows reports to present &gt;1 Data Region together </a:t>
            </a:r>
            <a:br>
              <a:rPr lang="en-US" dirty="0"/>
            </a:br>
            <a:endParaRPr lang="en-US" dirty="0"/>
          </a:p>
          <a:p>
            <a:pPr marL="457200" indent="-457200">
              <a:buFont typeface="Arial" panose="020B0604020202020204" pitchFamily="34" charset="0"/>
              <a:buChar char="•"/>
            </a:pPr>
            <a:r>
              <a:rPr lang="en-US" i="1" dirty="0"/>
              <a:t>Can</a:t>
            </a:r>
            <a:r>
              <a:rPr lang="en-US" dirty="0"/>
              <a:t> be like a dashboard </a:t>
            </a:r>
            <a:br>
              <a:rPr lang="en-US" dirty="0"/>
            </a:br>
            <a:endParaRPr lang="en-US" dirty="0"/>
          </a:p>
          <a:p>
            <a:pPr marL="457200" indent="-457200">
              <a:buFont typeface="Arial" panose="020B0604020202020204" pitchFamily="34" charset="0"/>
              <a:buChar char="•"/>
            </a:pPr>
            <a:r>
              <a:rPr lang="en-US" dirty="0"/>
              <a:t>Very useful when you need different kinds of data grouped together</a:t>
            </a:r>
          </a:p>
          <a:p>
            <a:pPr marL="457200" indent="-457200">
              <a:buFont typeface="Arial" panose="020B0604020202020204" pitchFamily="34" charset="0"/>
              <a:buChar char="•"/>
            </a:pPr>
            <a:endParaRPr lang="en-US" i="1" dirty="0"/>
          </a:p>
          <a:p>
            <a:pPr marL="457200" indent="-4572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9D2ED021-6158-E3D9-9E96-820315F0A168}"/>
              </a:ext>
            </a:extLst>
          </p:cNvPr>
          <p:cNvSpPr>
            <a:spLocks noGrp="1"/>
          </p:cNvSpPr>
          <p:nvPr>
            <p:ph type="title"/>
          </p:nvPr>
        </p:nvSpPr>
        <p:spPr/>
        <p:txBody>
          <a:bodyPr/>
          <a:lstStyle/>
          <a:p>
            <a:r>
              <a:rPr lang="en-US" dirty="0"/>
              <a:t>Lists in Paginated </a:t>
            </a:r>
          </a:p>
        </p:txBody>
      </p:sp>
      <p:pic>
        <p:nvPicPr>
          <p:cNvPr id="5" name="Picture 4">
            <a:extLst>
              <a:ext uri="{FF2B5EF4-FFF2-40B4-BE49-F238E27FC236}">
                <a16:creationId xmlns:a16="http://schemas.microsoft.com/office/drawing/2014/main" id="{D82B292C-BD09-3823-6EC1-07B3B0EB6610}"/>
              </a:ext>
            </a:extLst>
          </p:cNvPr>
          <p:cNvPicPr>
            <a:picLocks noChangeAspect="1"/>
          </p:cNvPicPr>
          <p:nvPr/>
        </p:nvPicPr>
        <p:blipFill>
          <a:blip r:embed="rId3"/>
          <a:stretch>
            <a:fillRect/>
          </a:stretch>
        </p:blipFill>
        <p:spPr>
          <a:xfrm>
            <a:off x="4153305" y="1306512"/>
            <a:ext cx="7886295" cy="5187242"/>
          </a:xfrm>
          <a:prstGeom prst="rect">
            <a:avLst/>
          </a:prstGeom>
        </p:spPr>
      </p:pic>
    </p:spTree>
    <p:extLst>
      <p:ext uri="{BB962C8B-B14F-4D97-AF65-F5344CB8AC3E}">
        <p14:creationId xmlns:p14="http://schemas.microsoft.com/office/powerpoint/2010/main" val="629271615"/>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7E01D3-CD29-25FB-92EA-AA47F5718CCD}"/>
              </a:ext>
            </a:extLst>
          </p:cNvPr>
          <p:cNvSpPr>
            <a:spLocks noGrp="1"/>
          </p:cNvSpPr>
          <p:nvPr>
            <p:ph sz="quarter" idx="10"/>
          </p:nvPr>
        </p:nvSpPr>
        <p:spPr>
          <a:xfrm>
            <a:off x="152400" y="1306512"/>
            <a:ext cx="11887200" cy="3552567"/>
          </a:xfrm>
        </p:spPr>
        <p:txBody>
          <a:bodyPr>
            <a:normAutofit fontScale="55000" lnSpcReduction="20000"/>
          </a:bodyPr>
          <a:lstStyle/>
          <a:p>
            <a:pPr>
              <a:lnSpc>
                <a:spcPct val="140000"/>
              </a:lnSpc>
            </a:pPr>
            <a:r>
              <a:rPr lang="en-US" dirty="0"/>
              <a:t>1. Select “</a:t>
            </a:r>
            <a:r>
              <a:rPr lang="en-US" b="1" dirty="0"/>
              <a:t>Insert Matrix” </a:t>
            </a:r>
            <a:r>
              <a:rPr lang="en-US" dirty="0"/>
              <a:t>from the Data Regions section</a:t>
            </a:r>
          </a:p>
          <a:p>
            <a:pPr>
              <a:lnSpc>
                <a:spcPct val="140000"/>
              </a:lnSpc>
            </a:pPr>
            <a:endParaRPr lang="en-US" dirty="0"/>
          </a:p>
          <a:p>
            <a:pPr>
              <a:lnSpc>
                <a:spcPct val="140000"/>
              </a:lnSpc>
            </a:pPr>
            <a:r>
              <a:rPr lang="en-US" dirty="0"/>
              <a:t>2. Click on the “Rows” cell to add the [</a:t>
            </a:r>
            <a:r>
              <a:rPr lang="en-US" b="1" dirty="0"/>
              <a:t>CustomerName] </a:t>
            </a:r>
            <a:r>
              <a:rPr lang="en-US" dirty="0"/>
              <a:t>in the first Row Group in the blank matrix. Note how the field name automatically populates above where you dropped the field.</a:t>
            </a:r>
            <a:br>
              <a:rPr lang="en-US" dirty="0"/>
            </a:br>
            <a:r>
              <a:rPr lang="en-US" dirty="0"/>
              <a:t> </a:t>
            </a:r>
          </a:p>
          <a:p>
            <a:pPr>
              <a:lnSpc>
                <a:spcPct val="140000"/>
              </a:lnSpc>
            </a:pPr>
            <a:r>
              <a:rPr lang="en-US" dirty="0"/>
              <a:t>3. Using the “drag and drop” method, pull [</a:t>
            </a:r>
            <a:r>
              <a:rPr lang="en-US" b="1" dirty="0"/>
              <a:t>State]</a:t>
            </a:r>
            <a:r>
              <a:rPr lang="en-US" dirty="0"/>
              <a:t> so that field is to the left of the </a:t>
            </a:r>
            <a:r>
              <a:rPr lang="en-US" b="1" dirty="0"/>
              <a:t>[CustomerName] </a:t>
            </a:r>
            <a:r>
              <a:rPr lang="en-US" dirty="0"/>
              <a:t>Field. </a:t>
            </a:r>
          </a:p>
          <a:p>
            <a:pPr>
              <a:lnSpc>
                <a:spcPct val="140000"/>
              </a:lnSpc>
            </a:pPr>
            <a:endParaRPr lang="en-US" dirty="0"/>
          </a:p>
          <a:p>
            <a:pPr>
              <a:lnSpc>
                <a:spcPct val="140000"/>
              </a:lnSpc>
            </a:pPr>
            <a:r>
              <a:rPr lang="en-US" dirty="0"/>
              <a:t>4. Right click in the column header to add [</a:t>
            </a:r>
            <a:r>
              <a:rPr lang="en-US" b="1" dirty="0"/>
              <a:t>Quarter_Name] </a:t>
            </a:r>
            <a:r>
              <a:rPr lang="en-US" dirty="0"/>
              <a:t>as your Column Group </a:t>
            </a:r>
          </a:p>
          <a:p>
            <a:pPr>
              <a:lnSpc>
                <a:spcPct val="140000"/>
              </a:lnSpc>
            </a:pPr>
            <a:br>
              <a:rPr lang="en-US" dirty="0"/>
            </a:br>
            <a:r>
              <a:rPr lang="en-US" dirty="0"/>
              <a:t>5. Under Quarter Name, add the following three fields:</a:t>
            </a:r>
          </a:p>
          <a:p>
            <a:pPr marL="342900" lvl="4" indent="-342900">
              <a:lnSpc>
                <a:spcPct val="140000"/>
              </a:lnSpc>
              <a:buFont typeface="+mj-lt"/>
              <a:buAutoNum type="arabicPeriod"/>
            </a:pPr>
            <a:endParaRPr lang="en-US" dirty="0"/>
          </a:p>
          <a:p>
            <a:pPr marL="342900" lvl="4" indent="-342900">
              <a:lnSpc>
                <a:spcPct val="140000"/>
              </a:lnSpc>
              <a:buFont typeface="+mj-lt"/>
              <a:buAutoNum type="arabicPeriod"/>
            </a:pPr>
            <a:endParaRPr lang="en-US" dirty="0"/>
          </a:p>
          <a:p>
            <a:pPr>
              <a:lnSpc>
                <a:spcPct val="140000"/>
              </a:lnSpc>
            </a:pPr>
            <a:endParaRPr lang="en-US" dirty="0"/>
          </a:p>
          <a:p>
            <a:pPr marL="0" indent="0">
              <a:buNone/>
            </a:pPr>
            <a:endParaRPr lang="en-US" dirty="0"/>
          </a:p>
        </p:txBody>
      </p:sp>
      <p:sp>
        <p:nvSpPr>
          <p:cNvPr id="2" name="Title 1">
            <a:extLst>
              <a:ext uri="{FF2B5EF4-FFF2-40B4-BE49-F238E27FC236}">
                <a16:creationId xmlns:a16="http://schemas.microsoft.com/office/drawing/2014/main" id="{A4904FCE-8622-FD3E-07C1-C566A8C36BA1}"/>
              </a:ext>
            </a:extLst>
          </p:cNvPr>
          <p:cNvSpPr>
            <a:spLocks noGrp="1"/>
          </p:cNvSpPr>
          <p:nvPr>
            <p:ph type="title"/>
          </p:nvPr>
        </p:nvSpPr>
        <p:spPr/>
        <p:txBody>
          <a:bodyPr/>
          <a:lstStyle/>
          <a:p>
            <a:r>
              <a:rPr lang="en-US" dirty="0"/>
              <a:t>Your Turn!</a:t>
            </a:r>
          </a:p>
        </p:txBody>
      </p:sp>
      <p:sp>
        <p:nvSpPr>
          <p:cNvPr id="5" name="TextBox 4">
            <a:extLst>
              <a:ext uri="{FF2B5EF4-FFF2-40B4-BE49-F238E27FC236}">
                <a16:creationId xmlns:a16="http://schemas.microsoft.com/office/drawing/2014/main" id="{B06E7D79-8CF3-73E0-2566-6546FA8A2FFC}"/>
              </a:ext>
            </a:extLst>
          </p:cNvPr>
          <p:cNvSpPr txBox="1"/>
          <p:nvPr/>
        </p:nvSpPr>
        <p:spPr>
          <a:xfrm>
            <a:off x="725673" y="4327113"/>
            <a:ext cx="6150934"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42900" lvl="1" indent="-342900">
              <a:buFont typeface="Arial" panose="020B0604020202020204" pitchFamily="34" charset="0"/>
              <a:buChar char="•"/>
            </a:pPr>
            <a:r>
              <a:rPr lang="en-US" dirty="0"/>
              <a:t> </a:t>
            </a:r>
            <a:r>
              <a:rPr lang="en-US" b="1" dirty="0"/>
              <a:t>AveragePricePer</a:t>
            </a:r>
            <a:r>
              <a:rPr lang="en-US" dirty="0"/>
              <a:t> </a:t>
            </a:r>
            <a:r>
              <a:rPr lang="en-US" b="1" dirty="0"/>
              <a:t>Unit</a:t>
            </a:r>
            <a:endParaRPr lang="en-US" dirty="0"/>
          </a:p>
          <a:p>
            <a:pPr marL="342900" lvl="8" indent="-342900">
              <a:buFont typeface="Arial" panose="020B0604020202020204" pitchFamily="34" charset="0"/>
              <a:buChar char="•"/>
            </a:pPr>
            <a:r>
              <a:rPr lang="en-US" b="1" dirty="0"/>
              <a:t>Total_Quantity</a:t>
            </a:r>
          </a:p>
          <a:p>
            <a:pPr marL="342900" lvl="8" indent="-342900">
              <a:buFont typeface="Arial" panose="020B0604020202020204" pitchFamily="34" charset="0"/>
              <a:buChar char="•"/>
            </a:pPr>
            <a:r>
              <a:rPr lang="en-US" b="1" dirty="0"/>
              <a:t>Total Sales</a:t>
            </a:r>
          </a:p>
        </p:txBody>
      </p:sp>
      <p:sp>
        <p:nvSpPr>
          <p:cNvPr id="7" name="TextBox 6">
            <a:extLst>
              <a:ext uri="{FF2B5EF4-FFF2-40B4-BE49-F238E27FC236}">
                <a16:creationId xmlns:a16="http://schemas.microsoft.com/office/drawing/2014/main" id="{DB875F77-0ED9-A926-45BD-0418721A1B78}"/>
              </a:ext>
            </a:extLst>
          </p:cNvPr>
          <p:cNvSpPr txBox="1"/>
          <p:nvPr/>
        </p:nvSpPr>
        <p:spPr>
          <a:xfrm>
            <a:off x="151748" y="5551488"/>
            <a:ext cx="6150934" cy="4440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40000"/>
              </a:lnSpc>
            </a:pPr>
            <a:r>
              <a:rPr lang="en-US" dirty="0"/>
              <a:t>6. Try Running your report to see your output</a:t>
            </a:r>
          </a:p>
        </p:txBody>
      </p:sp>
    </p:spTree>
    <p:extLst>
      <p:ext uri="{BB962C8B-B14F-4D97-AF65-F5344CB8AC3E}">
        <p14:creationId xmlns:p14="http://schemas.microsoft.com/office/powerpoint/2010/main" val="190549292"/>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A4353F-B06A-2CD1-5D27-4F5BE4266B0E}"/>
              </a:ext>
            </a:extLst>
          </p:cNvPr>
          <p:cNvSpPr>
            <a:spLocks noGrp="1"/>
          </p:cNvSpPr>
          <p:nvPr>
            <p:ph sz="quarter" idx="10"/>
          </p:nvPr>
        </p:nvSpPr>
        <p:spPr>
          <a:xfrm>
            <a:off x="152400" y="1908312"/>
            <a:ext cx="11887200" cy="4427399"/>
          </a:xfrm>
        </p:spPr>
        <p:txBody>
          <a:bodyPr>
            <a:noAutofit/>
          </a:bodyPr>
          <a:lstStyle/>
          <a:p>
            <a:pPr marL="0" indent="0">
              <a:buNone/>
            </a:pPr>
            <a:r>
              <a:rPr lang="en-US" sz="3200" b="1" dirty="0">
                <a:latin typeface="+mn-lt"/>
              </a:rPr>
              <a:t>Both: </a:t>
            </a:r>
          </a:p>
          <a:p>
            <a:pPr lvl="1"/>
            <a:r>
              <a:rPr lang="en-US" sz="3200" dirty="0">
                <a:latin typeface="+mn-lt"/>
              </a:rPr>
              <a:t>defined using the Query Editor</a:t>
            </a:r>
          </a:p>
          <a:p>
            <a:pPr lvl="1"/>
            <a:r>
              <a:rPr lang="en-US" sz="3200" dirty="0">
                <a:latin typeface="+mn-lt"/>
              </a:rPr>
              <a:t>constrain the data pulled into the report</a:t>
            </a:r>
          </a:p>
          <a:p>
            <a:pPr marL="0" indent="0">
              <a:buNone/>
            </a:pPr>
            <a:br>
              <a:rPr lang="en-US" sz="3200" dirty="0">
                <a:latin typeface="+mn-lt"/>
              </a:rPr>
            </a:br>
            <a:r>
              <a:rPr lang="en-US" sz="3200" b="1" dirty="0">
                <a:latin typeface="+mn-lt"/>
              </a:rPr>
              <a:t>Query Filters</a:t>
            </a:r>
            <a:r>
              <a:rPr lang="en-US" sz="3200" dirty="0">
                <a:latin typeface="+mn-lt"/>
              </a:rPr>
              <a:t>: constraint will </a:t>
            </a:r>
            <a:r>
              <a:rPr lang="en-US" sz="3200" i="1" dirty="0">
                <a:latin typeface="+mn-lt"/>
              </a:rPr>
              <a:t>always</a:t>
            </a:r>
            <a:r>
              <a:rPr lang="en-US" sz="3200" dirty="0">
                <a:latin typeface="+mn-lt"/>
              </a:rPr>
              <a:t> be applied to the report</a:t>
            </a:r>
            <a:br>
              <a:rPr lang="en-US" sz="3200" dirty="0">
                <a:latin typeface="+mn-lt"/>
              </a:rPr>
            </a:br>
            <a:br>
              <a:rPr lang="en-US" sz="3200" dirty="0">
                <a:latin typeface="+mn-lt"/>
              </a:rPr>
            </a:br>
            <a:r>
              <a:rPr lang="en-US" sz="3200" b="1" dirty="0">
                <a:latin typeface="+mn-lt"/>
              </a:rPr>
              <a:t>Query Parameters: </a:t>
            </a:r>
            <a:r>
              <a:rPr lang="en-US" sz="3200" dirty="0">
                <a:latin typeface="+mn-lt"/>
              </a:rPr>
              <a:t>constraint is chosen by report user</a:t>
            </a:r>
            <a:endParaRPr lang="en-US" sz="3200" b="1" dirty="0">
              <a:latin typeface="+mn-lt"/>
            </a:endParaRPr>
          </a:p>
        </p:txBody>
      </p:sp>
      <p:sp>
        <p:nvSpPr>
          <p:cNvPr id="2" name="Title 1">
            <a:extLst>
              <a:ext uri="{FF2B5EF4-FFF2-40B4-BE49-F238E27FC236}">
                <a16:creationId xmlns:a16="http://schemas.microsoft.com/office/drawing/2014/main" id="{92D0BF80-56D3-68C3-01B1-3CEB1F07E9F6}"/>
              </a:ext>
            </a:extLst>
          </p:cNvPr>
          <p:cNvSpPr>
            <a:spLocks noGrp="1"/>
          </p:cNvSpPr>
          <p:nvPr>
            <p:ph type="title"/>
          </p:nvPr>
        </p:nvSpPr>
        <p:spPr/>
        <p:txBody>
          <a:bodyPr/>
          <a:lstStyle/>
          <a:p>
            <a:r>
              <a:rPr lang="en-US" dirty="0"/>
              <a:t>Query Filters &amp; Query parameters </a:t>
            </a:r>
          </a:p>
        </p:txBody>
      </p:sp>
    </p:spTree>
    <p:extLst>
      <p:ext uri="{BB962C8B-B14F-4D97-AF65-F5344CB8AC3E}">
        <p14:creationId xmlns:p14="http://schemas.microsoft.com/office/powerpoint/2010/main" val="2568756239"/>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36CAAA0-A1CD-E3A7-C9A6-C3D55BF82B48}"/>
              </a:ext>
            </a:extLst>
          </p:cNvPr>
          <p:cNvPicPr>
            <a:picLocks noChangeAspect="1"/>
          </p:cNvPicPr>
          <p:nvPr/>
        </p:nvPicPr>
        <p:blipFill>
          <a:blip r:embed="rId3"/>
          <a:stretch>
            <a:fillRect/>
          </a:stretch>
        </p:blipFill>
        <p:spPr>
          <a:xfrm>
            <a:off x="535193" y="2124367"/>
            <a:ext cx="4287344" cy="4520420"/>
          </a:xfrm>
          <a:prstGeom prst="rect">
            <a:avLst/>
          </a:prstGeom>
        </p:spPr>
      </p:pic>
      <p:pic>
        <p:nvPicPr>
          <p:cNvPr id="35" name="Picture 34">
            <a:extLst>
              <a:ext uri="{FF2B5EF4-FFF2-40B4-BE49-F238E27FC236}">
                <a16:creationId xmlns:a16="http://schemas.microsoft.com/office/drawing/2014/main" id="{4450CBF3-E2F1-B0D3-1311-0633AFE58694}"/>
              </a:ext>
            </a:extLst>
          </p:cNvPr>
          <p:cNvPicPr>
            <a:picLocks noChangeAspect="1"/>
          </p:cNvPicPr>
          <p:nvPr/>
        </p:nvPicPr>
        <p:blipFill rotWithShape="1">
          <a:blip r:embed="rId4"/>
          <a:srcRect t="5966"/>
          <a:stretch/>
        </p:blipFill>
        <p:spPr>
          <a:xfrm>
            <a:off x="5703539" y="1358091"/>
            <a:ext cx="6051886" cy="5499909"/>
          </a:xfrm>
          <a:prstGeom prst="rect">
            <a:avLst/>
          </a:prstGeom>
        </p:spPr>
      </p:pic>
      <p:sp>
        <p:nvSpPr>
          <p:cNvPr id="3" name="Content Placeholder 2">
            <a:extLst>
              <a:ext uri="{FF2B5EF4-FFF2-40B4-BE49-F238E27FC236}">
                <a16:creationId xmlns:a16="http://schemas.microsoft.com/office/drawing/2014/main" id="{B642BE46-69A3-2372-70FF-A3233F4D6D4F}"/>
              </a:ext>
            </a:extLst>
          </p:cNvPr>
          <p:cNvSpPr>
            <a:spLocks noGrp="1"/>
          </p:cNvSpPr>
          <p:nvPr>
            <p:ph sz="quarter" idx="10"/>
          </p:nvPr>
        </p:nvSpPr>
        <p:spPr/>
        <p:txBody>
          <a:bodyPr/>
          <a:lstStyle/>
          <a:p>
            <a:pPr marL="0" indent="0">
              <a:buNone/>
            </a:pPr>
            <a:r>
              <a:rPr lang="en-US" dirty="0"/>
              <a:t>When the report is run… </a:t>
            </a:r>
          </a:p>
        </p:txBody>
      </p:sp>
      <p:sp>
        <p:nvSpPr>
          <p:cNvPr id="2" name="Title 1">
            <a:extLst>
              <a:ext uri="{FF2B5EF4-FFF2-40B4-BE49-F238E27FC236}">
                <a16:creationId xmlns:a16="http://schemas.microsoft.com/office/drawing/2014/main" id="{0EA91DBF-4F29-B13C-070C-5502AFEEB9E3}"/>
              </a:ext>
            </a:extLst>
          </p:cNvPr>
          <p:cNvSpPr>
            <a:spLocks noGrp="1"/>
          </p:cNvSpPr>
          <p:nvPr>
            <p:ph type="title"/>
          </p:nvPr>
        </p:nvSpPr>
        <p:spPr/>
        <p:txBody>
          <a:bodyPr>
            <a:normAutofit/>
          </a:bodyPr>
          <a:lstStyle/>
          <a:p>
            <a:r>
              <a:rPr lang="en-US" dirty="0"/>
              <a:t>Visualizing a Query filter</a:t>
            </a:r>
          </a:p>
        </p:txBody>
      </p:sp>
      <p:sp>
        <p:nvSpPr>
          <p:cNvPr id="15" name="Rectangle 14">
            <a:extLst>
              <a:ext uri="{FF2B5EF4-FFF2-40B4-BE49-F238E27FC236}">
                <a16:creationId xmlns:a16="http://schemas.microsoft.com/office/drawing/2014/main" id="{7B33C351-3938-7ABD-FBCE-70B51394A1E3}"/>
              </a:ext>
            </a:extLst>
          </p:cNvPr>
          <p:cNvSpPr/>
          <p:nvPr/>
        </p:nvSpPr>
        <p:spPr>
          <a:xfrm>
            <a:off x="1655019" y="4649696"/>
            <a:ext cx="1069327" cy="689287"/>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Arrow Connector 20">
            <a:extLst>
              <a:ext uri="{FF2B5EF4-FFF2-40B4-BE49-F238E27FC236}">
                <a16:creationId xmlns:a16="http://schemas.microsoft.com/office/drawing/2014/main" id="{80DC55FD-12C7-C2D9-1207-17B01D5BF907}"/>
              </a:ext>
            </a:extLst>
          </p:cNvPr>
          <p:cNvCxnSpPr>
            <a:cxnSpLocks/>
          </p:cNvCxnSpPr>
          <p:nvPr/>
        </p:nvCxnSpPr>
        <p:spPr>
          <a:xfrm flipV="1">
            <a:off x="2724346" y="2515087"/>
            <a:ext cx="6094235" cy="2509400"/>
          </a:xfrm>
          <a:prstGeom prst="straightConnector1">
            <a:avLst/>
          </a:prstGeom>
          <a:ln w="28575">
            <a:solidFill>
              <a:schemeClr val="accent3"/>
            </a:solidFill>
            <a:tailEnd type="triangle"/>
          </a:ln>
        </p:spPr>
        <p:style>
          <a:lnRef idx="1">
            <a:schemeClr val="accent6"/>
          </a:lnRef>
          <a:fillRef idx="0">
            <a:schemeClr val="accent6"/>
          </a:fillRef>
          <a:effectRef idx="0">
            <a:schemeClr val="accent6"/>
          </a:effectRef>
          <a:fontRef idx="minor">
            <a:schemeClr val="tx1"/>
          </a:fontRef>
        </p:style>
      </p:cxnSp>
      <p:cxnSp>
        <p:nvCxnSpPr>
          <p:cNvPr id="37" name="Straight Arrow Connector 36">
            <a:extLst>
              <a:ext uri="{FF2B5EF4-FFF2-40B4-BE49-F238E27FC236}">
                <a16:creationId xmlns:a16="http://schemas.microsoft.com/office/drawing/2014/main" id="{93DE306A-5C85-5CB2-C16C-2B166D3B003F}"/>
              </a:ext>
            </a:extLst>
          </p:cNvPr>
          <p:cNvCxnSpPr>
            <a:cxnSpLocks/>
          </p:cNvCxnSpPr>
          <p:nvPr/>
        </p:nvCxnSpPr>
        <p:spPr>
          <a:xfrm>
            <a:off x="10144826" y="2864498"/>
            <a:ext cx="0" cy="639147"/>
          </a:xfrm>
          <a:prstGeom prst="straightConnector1">
            <a:avLst/>
          </a:prstGeom>
          <a:ln w="28575">
            <a:solidFill>
              <a:schemeClr val="accent3"/>
            </a:solidFill>
            <a:tailEnd type="triangle"/>
          </a:ln>
        </p:spPr>
        <p:style>
          <a:lnRef idx="1">
            <a:schemeClr val="accent6"/>
          </a:lnRef>
          <a:fillRef idx="0">
            <a:schemeClr val="accent6"/>
          </a:fillRef>
          <a:effectRef idx="0">
            <a:schemeClr val="accent6"/>
          </a:effectRef>
          <a:fontRef idx="minor">
            <a:schemeClr val="tx1"/>
          </a:fontRef>
        </p:style>
      </p:cxnSp>
      <p:sp>
        <p:nvSpPr>
          <p:cNvPr id="42" name="Rectangle 41">
            <a:extLst>
              <a:ext uri="{FF2B5EF4-FFF2-40B4-BE49-F238E27FC236}">
                <a16:creationId xmlns:a16="http://schemas.microsoft.com/office/drawing/2014/main" id="{1CF6B341-E79E-6D0F-BC1F-E1D74788F062}"/>
              </a:ext>
            </a:extLst>
          </p:cNvPr>
          <p:cNvSpPr/>
          <p:nvPr/>
        </p:nvSpPr>
        <p:spPr>
          <a:xfrm>
            <a:off x="8822297" y="2422934"/>
            <a:ext cx="2383768" cy="217630"/>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421F3C31-180A-40EC-E867-536CCEBFDB06}"/>
              </a:ext>
            </a:extLst>
          </p:cNvPr>
          <p:cNvSpPr txBox="1"/>
          <p:nvPr/>
        </p:nvSpPr>
        <p:spPr>
          <a:xfrm>
            <a:off x="6148782" y="1506946"/>
            <a:ext cx="2394546" cy="923330"/>
          </a:xfrm>
          <a:prstGeom prst="rect">
            <a:avLst/>
          </a:prstGeom>
          <a:noFill/>
        </p:spPr>
        <p:txBody>
          <a:bodyPr wrap="square" rtlCol="0">
            <a:spAutoFit/>
          </a:bodyPr>
          <a:lstStyle/>
          <a:p>
            <a:r>
              <a:rPr lang="en-US" dirty="0">
                <a:solidFill>
                  <a:schemeClr val="accent1"/>
                </a:solidFill>
              </a:rPr>
              <a:t>Power BI’s </a:t>
            </a:r>
          </a:p>
          <a:p>
            <a:r>
              <a:rPr lang="en-US" dirty="0">
                <a:solidFill>
                  <a:schemeClr val="accent1"/>
                </a:solidFill>
              </a:rPr>
              <a:t>Data Model within the Power BI Dataset </a:t>
            </a:r>
          </a:p>
        </p:txBody>
      </p:sp>
      <p:pic>
        <p:nvPicPr>
          <p:cNvPr id="44" name="Graphic 43" descr="Filter with solid fill">
            <a:extLst>
              <a:ext uri="{FF2B5EF4-FFF2-40B4-BE49-F238E27FC236}">
                <a16:creationId xmlns:a16="http://schemas.microsoft.com/office/drawing/2014/main" id="{1292103B-D0F8-D015-D47B-96921006A7A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48543" y="2933457"/>
            <a:ext cx="541870" cy="541870"/>
          </a:xfrm>
          <a:prstGeom prst="rect">
            <a:avLst/>
          </a:prstGeom>
        </p:spPr>
      </p:pic>
      <p:pic>
        <p:nvPicPr>
          <p:cNvPr id="46" name="Picture 45">
            <a:extLst>
              <a:ext uri="{FF2B5EF4-FFF2-40B4-BE49-F238E27FC236}">
                <a16:creationId xmlns:a16="http://schemas.microsoft.com/office/drawing/2014/main" id="{74F11D84-8F35-AFEF-38B6-F97EDFE74690}"/>
              </a:ext>
            </a:extLst>
          </p:cNvPr>
          <p:cNvPicPr>
            <a:picLocks noChangeAspect="1"/>
          </p:cNvPicPr>
          <p:nvPr/>
        </p:nvPicPr>
        <p:blipFill>
          <a:blip r:embed="rId7"/>
          <a:stretch>
            <a:fillRect/>
          </a:stretch>
        </p:blipFill>
        <p:spPr>
          <a:xfrm>
            <a:off x="1588707" y="4270549"/>
            <a:ext cx="2192654" cy="1498484"/>
          </a:xfrm>
          <a:prstGeom prst="rect">
            <a:avLst/>
          </a:prstGeom>
          <a:ln w="38100" cap="sq">
            <a:solidFill>
              <a:schemeClr val="accent3"/>
            </a:solidFill>
            <a:prstDash val="solid"/>
            <a:miter lim="800000"/>
          </a:ln>
          <a:effectLst>
            <a:outerShdw blurRad="50800" dist="38100" dir="2700000" algn="tl" rotWithShape="0">
              <a:srgbClr val="000000">
                <a:alpha val="43000"/>
              </a:srgbClr>
            </a:outerShdw>
          </a:effectLst>
        </p:spPr>
      </p:pic>
      <p:sp>
        <p:nvSpPr>
          <p:cNvPr id="47" name="Rectangle 46">
            <a:extLst>
              <a:ext uri="{FF2B5EF4-FFF2-40B4-BE49-F238E27FC236}">
                <a16:creationId xmlns:a16="http://schemas.microsoft.com/office/drawing/2014/main" id="{C84AC68E-8AE3-9F79-DDBD-F8D9DFE686EE}"/>
              </a:ext>
            </a:extLst>
          </p:cNvPr>
          <p:cNvSpPr/>
          <p:nvPr/>
        </p:nvSpPr>
        <p:spPr>
          <a:xfrm>
            <a:off x="5670981" y="1358090"/>
            <a:ext cx="6051886" cy="54999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2F28C995-BFDD-0DF3-7756-4EF7024419AE}"/>
              </a:ext>
            </a:extLst>
          </p:cNvPr>
          <p:cNvPicPr>
            <a:picLocks noChangeAspect="1"/>
          </p:cNvPicPr>
          <p:nvPr/>
        </p:nvPicPr>
        <p:blipFill rotWithShape="1">
          <a:blip r:embed="rId8"/>
          <a:srcRect b="3885"/>
          <a:stretch/>
        </p:blipFill>
        <p:spPr>
          <a:xfrm>
            <a:off x="6467377" y="1977891"/>
            <a:ext cx="5276976" cy="4430598"/>
          </a:xfrm>
          <a:prstGeom prst="rect">
            <a:avLst/>
          </a:prstGeom>
        </p:spPr>
      </p:pic>
      <p:pic>
        <p:nvPicPr>
          <p:cNvPr id="28" name="Picture 27">
            <a:extLst>
              <a:ext uri="{FF2B5EF4-FFF2-40B4-BE49-F238E27FC236}">
                <a16:creationId xmlns:a16="http://schemas.microsoft.com/office/drawing/2014/main" id="{D011119D-1AE1-D400-8BC5-E2265C17B8F9}"/>
              </a:ext>
            </a:extLst>
          </p:cNvPr>
          <p:cNvPicPr>
            <a:picLocks noChangeAspect="1"/>
          </p:cNvPicPr>
          <p:nvPr/>
        </p:nvPicPr>
        <p:blipFill rotWithShape="1">
          <a:blip r:embed="rId9"/>
          <a:srcRect b="6883"/>
          <a:stretch/>
        </p:blipFill>
        <p:spPr>
          <a:xfrm>
            <a:off x="6478449" y="1978971"/>
            <a:ext cx="5276976" cy="4430598"/>
          </a:xfrm>
          <a:prstGeom prst="rect">
            <a:avLst/>
          </a:prstGeom>
        </p:spPr>
      </p:pic>
      <p:pic>
        <p:nvPicPr>
          <p:cNvPr id="31" name="Graphic 30" descr="Filter with solid fill">
            <a:extLst>
              <a:ext uri="{FF2B5EF4-FFF2-40B4-BE49-F238E27FC236}">
                <a16:creationId xmlns:a16="http://schemas.microsoft.com/office/drawing/2014/main" id="{C27FCA1E-6B19-7D51-0A73-4525FAB798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80268" y="1431320"/>
            <a:ext cx="875924" cy="875924"/>
          </a:xfrm>
          <a:prstGeom prst="rect">
            <a:avLst/>
          </a:prstGeom>
        </p:spPr>
      </p:pic>
      <p:pic>
        <p:nvPicPr>
          <p:cNvPr id="5" name="Picture 4">
            <a:extLst>
              <a:ext uri="{FF2B5EF4-FFF2-40B4-BE49-F238E27FC236}">
                <a16:creationId xmlns:a16="http://schemas.microsoft.com/office/drawing/2014/main" id="{6E220FBD-925D-1869-AB9B-C72DB7DC1013}"/>
              </a:ext>
            </a:extLst>
          </p:cNvPr>
          <p:cNvPicPr>
            <a:picLocks noChangeAspect="1"/>
          </p:cNvPicPr>
          <p:nvPr/>
        </p:nvPicPr>
        <p:blipFill rotWithShape="1">
          <a:blip r:embed="rId10"/>
          <a:srcRect t="7447" r="20030" b="21916"/>
          <a:stretch/>
        </p:blipFill>
        <p:spPr>
          <a:xfrm>
            <a:off x="1585104" y="4276839"/>
            <a:ext cx="2192654" cy="1498484"/>
          </a:xfrm>
          <a:prstGeom prst="rect">
            <a:avLst/>
          </a:prstGeom>
        </p:spPr>
      </p:pic>
    </p:spTree>
    <p:extLst>
      <p:ext uri="{BB962C8B-B14F-4D97-AF65-F5344CB8AC3E}">
        <p14:creationId xmlns:p14="http://schemas.microsoft.com/office/powerpoint/2010/main" val="244028978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p:bldP spid="4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2F2DA-C132-03C6-5436-0CEEA5A412ED}"/>
              </a:ext>
            </a:extLst>
          </p:cNvPr>
          <p:cNvSpPr>
            <a:spLocks noGrp="1"/>
          </p:cNvSpPr>
          <p:nvPr>
            <p:ph type="title"/>
          </p:nvPr>
        </p:nvSpPr>
        <p:spPr/>
        <p:txBody>
          <a:bodyPr/>
          <a:lstStyle/>
          <a:p>
            <a:r>
              <a:rPr lang="en-US" dirty="0"/>
              <a:t>Adding A Query Filter</a:t>
            </a:r>
          </a:p>
        </p:txBody>
      </p:sp>
      <p:pic>
        <p:nvPicPr>
          <p:cNvPr id="9" name="Picture 8">
            <a:extLst>
              <a:ext uri="{FF2B5EF4-FFF2-40B4-BE49-F238E27FC236}">
                <a16:creationId xmlns:a16="http://schemas.microsoft.com/office/drawing/2014/main" id="{7891D382-5B6F-A3DF-ADCC-32FD8F0FFE5E}"/>
              </a:ext>
            </a:extLst>
          </p:cNvPr>
          <p:cNvPicPr>
            <a:picLocks noChangeAspect="1"/>
          </p:cNvPicPr>
          <p:nvPr/>
        </p:nvPicPr>
        <p:blipFill rotWithShape="1">
          <a:blip r:embed="rId3"/>
          <a:srcRect l="1119" t="2602"/>
          <a:stretch/>
        </p:blipFill>
        <p:spPr>
          <a:xfrm>
            <a:off x="496478" y="2626516"/>
            <a:ext cx="11199044" cy="2576052"/>
          </a:xfrm>
          <a:prstGeom prst="rect">
            <a:avLst/>
          </a:prstGeom>
        </p:spPr>
      </p:pic>
      <p:sp>
        <p:nvSpPr>
          <p:cNvPr id="10" name="Callout: Down Arrow 9">
            <a:extLst>
              <a:ext uri="{FF2B5EF4-FFF2-40B4-BE49-F238E27FC236}">
                <a16:creationId xmlns:a16="http://schemas.microsoft.com/office/drawing/2014/main" id="{7462C104-94EF-8455-DC20-64197CD84C39}"/>
              </a:ext>
            </a:extLst>
          </p:cNvPr>
          <p:cNvSpPr/>
          <p:nvPr/>
        </p:nvSpPr>
        <p:spPr>
          <a:xfrm>
            <a:off x="496479" y="2133601"/>
            <a:ext cx="2246722" cy="473251"/>
          </a:xfrm>
          <a:prstGeom prst="downArrow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Table Name</a:t>
            </a:r>
          </a:p>
        </p:txBody>
      </p:sp>
      <p:sp>
        <p:nvSpPr>
          <p:cNvPr id="11" name="Callout: Down Arrow 10">
            <a:extLst>
              <a:ext uri="{FF2B5EF4-FFF2-40B4-BE49-F238E27FC236}">
                <a16:creationId xmlns:a16="http://schemas.microsoft.com/office/drawing/2014/main" id="{3025EA4F-D05A-2508-8155-8C0C036BCE19}"/>
              </a:ext>
            </a:extLst>
          </p:cNvPr>
          <p:cNvSpPr/>
          <p:nvPr/>
        </p:nvSpPr>
        <p:spPr>
          <a:xfrm>
            <a:off x="2939848" y="2128685"/>
            <a:ext cx="1877960" cy="473251"/>
          </a:xfrm>
          <a:prstGeom prst="downArrow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Field Name</a:t>
            </a:r>
          </a:p>
        </p:txBody>
      </p:sp>
      <p:sp>
        <p:nvSpPr>
          <p:cNvPr id="12" name="Callout: Down Arrow 11">
            <a:extLst>
              <a:ext uri="{FF2B5EF4-FFF2-40B4-BE49-F238E27FC236}">
                <a16:creationId xmlns:a16="http://schemas.microsoft.com/office/drawing/2014/main" id="{8165858A-7454-4BC2-C58D-1B6ACE5F2E29}"/>
              </a:ext>
            </a:extLst>
          </p:cNvPr>
          <p:cNvSpPr/>
          <p:nvPr/>
        </p:nvSpPr>
        <p:spPr>
          <a:xfrm>
            <a:off x="4989923" y="2131143"/>
            <a:ext cx="2246722" cy="473251"/>
          </a:xfrm>
          <a:prstGeom prst="downArrow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Filter Type</a:t>
            </a:r>
          </a:p>
        </p:txBody>
      </p:sp>
      <p:sp>
        <p:nvSpPr>
          <p:cNvPr id="13" name="Callout: Down Arrow 12">
            <a:extLst>
              <a:ext uri="{FF2B5EF4-FFF2-40B4-BE49-F238E27FC236}">
                <a16:creationId xmlns:a16="http://schemas.microsoft.com/office/drawing/2014/main" id="{BB7C10DE-E45B-15C8-8A35-4B917A82CE35}"/>
              </a:ext>
            </a:extLst>
          </p:cNvPr>
          <p:cNvSpPr/>
          <p:nvPr/>
        </p:nvSpPr>
        <p:spPr>
          <a:xfrm>
            <a:off x="7447937" y="2128685"/>
            <a:ext cx="2246722" cy="473251"/>
          </a:xfrm>
          <a:prstGeom prst="downArrow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(usually) Filter Values</a:t>
            </a:r>
          </a:p>
        </p:txBody>
      </p:sp>
      <p:sp>
        <p:nvSpPr>
          <p:cNvPr id="14" name="Callout: Down Arrow 13">
            <a:extLst>
              <a:ext uri="{FF2B5EF4-FFF2-40B4-BE49-F238E27FC236}">
                <a16:creationId xmlns:a16="http://schemas.microsoft.com/office/drawing/2014/main" id="{DBCEC00E-1385-829B-E3D9-E7364F3CEA7D}"/>
              </a:ext>
            </a:extLst>
          </p:cNvPr>
          <p:cNvSpPr/>
          <p:nvPr/>
        </p:nvSpPr>
        <p:spPr>
          <a:xfrm>
            <a:off x="9992010" y="1563905"/>
            <a:ext cx="1789570" cy="1041066"/>
          </a:xfrm>
          <a:prstGeom prst="downArrow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Unchecked = Filter</a:t>
            </a:r>
          </a:p>
        </p:txBody>
      </p:sp>
      <p:sp>
        <p:nvSpPr>
          <p:cNvPr id="17" name="Rectangle 16">
            <a:extLst>
              <a:ext uri="{FF2B5EF4-FFF2-40B4-BE49-F238E27FC236}">
                <a16:creationId xmlns:a16="http://schemas.microsoft.com/office/drawing/2014/main" id="{4B94A787-D169-6595-F1A6-9F971C573476}"/>
              </a:ext>
            </a:extLst>
          </p:cNvPr>
          <p:cNvSpPr/>
          <p:nvPr/>
        </p:nvSpPr>
        <p:spPr>
          <a:xfrm>
            <a:off x="496478" y="3230586"/>
            <a:ext cx="11115418" cy="206350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2E146321-DCEC-9CE8-4802-EE90D82B5CA0}"/>
              </a:ext>
            </a:extLst>
          </p:cNvPr>
          <p:cNvSpPr txBox="1"/>
          <p:nvPr/>
        </p:nvSpPr>
        <p:spPr>
          <a:xfrm>
            <a:off x="5801868" y="5731536"/>
            <a:ext cx="6136745" cy="369332"/>
          </a:xfrm>
          <a:prstGeom prst="rect">
            <a:avLst/>
          </a:prstGeom>
          <a:noFill/>
        </p:spPr>
        <p:txBody>
          <a:bodyPr wrap="none" rtlCol="0">
            <a:spAutoFit/>
          </a:bodyPr>
          <a:lstStyle/>
          <a:p>
            <a:r>
              <a:rPr lang="en-US" i="1" dirty="0"/>
              <a:t>Note: filters listed above are for illustrative purposes only </a:t>
            </a:r>
          </a:p>
        </p:txBody>
      </p:sp>
      <p:sp>
        <p:nvSpPr>
          <p:cNvPr id="19" name="Rectangle 18">
            <a:extLst>
              <a:ext uri="{FF2B5EF4-FFF2-40B4-BE49-F238E27FC236}">
                <a16:creationId xmlns:a16="http://schemas.microsoft.com/office/drawing/2014/main" id="{9F11CE8A-7DDA-6F0C-C40B-9D60F52CB384}"/>
              </a:ext>
            </a:extLst>
          </p:cNvPr>
          <p:cNvSpPr/>
          <p:nvPr/>
        </p:nvSpPr>
        <p:spPr>
          <a:xfrm>
            <a:off x="496478" y="3505936"/>
            <a:ext cx="11115418" cy="206350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AF2FD30-5484-1925-6605-AA31B97019A2}"/>
              </a:ext>
            </a:extLst>
          </p:cNvPr>
          <p:cNvSpPr/>
          <p:nvPr/>
        </p:nvSpPr>
        <p:spPr>
          <a:xfrm>
            <a:off x="496478" y="3775401"/>
            <a:ext cx="11115418" cy="206350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D01E1FD-3F6F-9C95-E233-848CCD1B2327}"/>
              </a:ext>
            </a:extLst>
          </p:cNvPr>
          <p:cNvSpPr/>
          <p:nvPr/>
        </p:nvSpPr>
        <p:spPr>
          <a:xfrm>
            <a:off x="496478" y="3973610"/>
            <a:ext cx="11115418" cy="206350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F33E95D-99EA-3683-8247-79DE0032E988}"/>
              </a:ext>
            </a:extLst>
          </p:cNvPr>
          <p:cNvSpPr/>
          <p:nvPr/>
        </p:nvSpPr>
        <p:spPr>
          <a:xfrm>
            <a:off x="483576" y="4266063"/>
            <a:ext cx="11115418" cy="206350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D3A9A0C-717A-6549-5FD4-E4EE51C8513E}"/>
              </a:ext>
            </a:extLst>
          </p:cNvPr>
          <p:cNvSpPr/>
          <p:nvPr/>
        </p:nvSpPr>
        <p:spPr>
          <a:xfrm>
            <a:off x="474051" y="4552950"/>
            <a:ext cx="11115418" cy="1767097"/>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9248339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0"/>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2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xit" presetSubtype="0" fill="hold" grpId="1" nodeType="withEffect">
                                  <p:stCondLst>
                                    <p:cond delay="0"/>
                                  </p:stCondLst>
                                  <p:childTnLst>
                                    <p:set>
                                      <p:cBhvr>
                                        <p:cTn id="52" dur="1" fill="hold">
                                          <p:stCondLst>
                                            <p:cond delay="0"/>
                                          </p:stCondLst>
                                        </p:cTn>
                                        <p:tgtEl>
                                          <p:spTgt spid="2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7" grpId="0" animBg="1"/>
      <p:bldP spid="19" grpId="0" animBg="1"/>
      <p:bldP spid="19" grpId="1" animBg="1"/>
      <p:bldP spid="20" grpId="0" animBg="1"/>
      <p:bldP spid="20" grpId="1" animBg="1"/>
      <p:bldP spid="23" grpId="0" animBg="1"/>
      <p:bldP spid="23" grpId="1" animBg="1"/>
      <p:bldP spid="24" grpId="0" animBg="1"/>
      <p:bldP spid="24" grpId="1" animBg="1"/>
      <p:bldP spid="25" grpId="0" animBg="1"/>
      <p:bldP spid="25"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37F0F-2E6E-53E4-6FEC-2728BF96D01C}"/>
              </a:ext>
            </a:extLst>
          </p:cNvPr>
          <p:cNvSpPr>
            <a:spLocks noGrp="1"/>
          </p:cNvSpPr>
          <p:nvPr>
            <p:ph type="title"/>
          </p:nvPr>
        </p:nvSpPr>
        <p:spPr/>
        <p:txBody>
          <a:bodyPr>
            <a:normAutofit/>
          </a:bodyPr>
          <a:lstStyle/>
          <a:p>
            <a:r>
              <a:rPr lang="en-US" dirty="0"/>
              <a:t>Range (Inclusive) v Range (Exclusive)</a:t>
            </a:r>
          </a:p>
        </p:txBody>
      </p:sp>
      <p:pic>
        <p:nvPicPr>
          <p:cNvPr id="6" name="Picture 5">
            <a:extLst>
              <a:ext uri="{FF2B5EF4-FFF2-40B4-BE49-F238E27FC236}">
                <a16:creationId xmlns:a16="http://schemas.microsoft.com/office/drawing/2014/main" id="{A3EEC364-EF6B-C142-71C1-8C61E08A5921}"/>
              </a:ext>
            </a:extLst>
          </p:cNvPr>
          <p:cNvPicPr>
            <a:picLocks noChangeAspect="1"/>
          </p:cNvPicPr>
          <p:nvPr/>
        </p:nvPicPr>
        <p:blipFill rotWithShape="1">
          <a:blip r:embed="rId3"/>
          <a:srcRect l="41293" r="12823"/>
          <a:stretch/>
        </p:blipFill>
        <p:spPr>
          <a:xfrm>
            <a:off x="638175" y="1879274"/>
            <a:ext cx="4467225" cy="771633"/>
          </a:xfrm>
          <a:prstGeom prst="rect">
            <a:avLst/>
          </a:prstGeom>
        </p:spPr>
      </p:pic>
      <p:pic>
        <p:nvPicPr>
          <p:cNvPr id="1026" name="Picture 2" descr="37+ Monthly Calendar 2022 Printable Free PNG – All in Here">
            <a:extLst>
              <a:ext uri="{FF2B5EF4-FFF2-40B4-BE49-F238E27FC236}">
                <a16:creationId xmlns:a16="http://schemas.microsoft.com/office/drawing/2014/main" id="{6172141C-42CF-79BD-E11E-BB631520536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4652"/>
          <a:stretch/>
        </p:blipFill>
        <p:spPr bwMode="auto">
          <a:xfrm>
            <a:off x="5095875" y="1879274"/>
            <a:ext cx="6421828" cy="4328542"/>
          </a:xfrm>
          <a:prstGeom prst="rect">
            <a:avLst/>
          </a:prstGeom>
        </p:spPr>
        <p:style>
          <a:lnRef idx="2">
            <a:schemeClr val="accent3">
              <a:shade val="15000"/>
            </a:schemeClr>
          </a:lnRef>
          <a:fillRef idx="1">
            <a:schemeClr val="accent3"/>
          </a:fillRef>
          <a:effectRef idx="0">
            <a:schemeClr val="accent3"/>
          </a:effectRef>
          <a:fontRef idx="minor">
            <a:schemeClr val="lt1"/>
          </a:fontRef>
        </p:style>
      </p:pic>
      <p:sp>
        <p:nvSpPr>
          <p:cNvPr id="7" name="Rectangle 6">
            <a:extLst>
              <a:ext uri="{FF2B5EF4-FFF2-40B4-BE49-F238E27FC236}">
                <a16:creationId xmlns:a16="http://schemas.microsoft.com/office/drawing/2014/main" id="{D35FA741-F0F9-C3FD-D7B1-186274818916}"/>
              </a:ext>
            </a:extLst>
          </p:cNvPr>
          <p:cNvSpPr/>
          <p:nvPr/>
        </p:nvSpPr>
        <p:spPr>
          <a:xfrm>
            <a:off x="664772" y="2172615"/>
            <a:ext cx="4145353" cy="285750"/>
          </a:xfrm>
          <a:prstGeom prst="rect">
            <a:avLst/>
          </a:prstGeom>
          <a:solidFill>
            <a:schemeClr val="accent2">
              <a:lumMod val="60000"/>
              <a:lumOff val="40000"/>
              <a:alpha val="2705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DA0252A-C015-49BB-D8E1-EEC11E9D12FE}"/>
              </a:ext>
            </a:extLst>
          </p:cNvPr>
          <p:cNvSpPr/>
          <p:nvPr/>
        </p:nvSpPr>
        <p:spPr>
          <a:xfrm>
            <a:off x="5381627" y="4796725"/>
            <a:ext cx="5873496" cy="10730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75A822B-3470-5481-1984-9244B27C6B26}"/>
              </a:ext>
            </a:extLst>
          </p:cNvPr>
          <p:cNvSpPr/>
          <p:nvPr/>
        </p:nvSpPr>
        <p:spPr>
          <a:xfrm>
            <a:off x="5381626" y="5319459"/>
            <a:ext cx="5873496" cy="10730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DCAAF3A-F143-BD98-4FA0-9F00EFA0B5D5}"/>
              </a:ext>
            </a:extLst>
          </p:cNvPr>
          <p:cNvSpPr/>
          <p:nvPr/>
        </p:nvSpPr>
        <p:spPr>
          <a:xfrm>
            <a:off x="5381625" y="5867199"/>
            <a:ext cx="809625" cy="10319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3D97FFB-4899-71F8-33F7-8316945FF819}"/>
              </a:ext>
            </a:extLst>
          </p:cNvPr>
          <p:cNvSpPr/>
          <p:nvPr/>
        </p:nvSpPr>
        <p:spPr>
          <a:xfrm>
            <a:off x="10433097" y="3168385"/>
            <a:ext cx="822024" cy="14831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67096B4-7184-52A0-CA81-E8E112D478C0}"/>
              </a:ext>
            </a:extLst>
          </p:cNvPr>
          <p:cNvSpPr/>
          <p:nvPr/>
        </p:nvSpPr>
        <p:spPr>
          <a:xfrm>
            <a:off x="6210300" y="5866246"/>
            <a:ext cx="809625" cy="10319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FF5BEBB-D777-F6AF-2026-91AA4BCB738E}"/>
              </a:ext>
            </a:extLst>
          </p:cNvPr>
          <p:cNvSpPr/>
          <p:nvPr/>
        </p:nvSpPr>
        <p:spPr>
          <a:xfrm>
            <a:off x="664772" y="2458365"/>
            <a:ext cx="4145353" cy="285750"/>
          </a:xfrm>
          <a:prstGeom prst="rect">
            <a:avLst/>
          </a:prstGeom>
          <a:solidFill>
            <a:schemeClr val="accent5">
              <a:alpha val="2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31F4555-17B5-2CC4-C5F4-D26AC41AD104}"/>
              </a:ext>
            </a:extLst>
          </p:cNvPr>
          <p:cNvSpPr/>
          <p:nvPr/>
        </p:nvSpPr>
        <p:spPr>
          <a:xfrm>
            <a:off x="5381626" y="3745314"/>
            <a:ext cx="5873496" cy="10730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FAB308E-810C-6CC2-0FB5-4BFE91B41520}"/>
              </a:ext>
            </a:extLst>
          </p:cNvPr>
          <p:cNvSpPr/>
          <p:nvPr/>
        </p:nvSpPr>
        <p:spPr>
          <a:xfrm>
            <a:off x="5381625" y="4279855"/>
            <a:ext cx="5873496" cy="10730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88ABA091-F88D-1917-015D-D09E7866DEEB}"/>
              </a:ext>
            </a:extLst>
          </p:cNvPr>
          <p:cNvSpPr/>
          <p:nvPr/>
        </p:nvSpPr>
        <p:spPr>
          <a:xfrm>
            <a:off x="5372100" y="3888872"/>
            <a:ext cx="5873496" cy="107308"/>
          </a:xfrm>
          <a:prstGeom prst="rect">
            <a:avLst/>
          </a:prstGeom>
          <a:solidFill>
            <a:schemeClr val="accent5"/>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2345945-3F74-BFE3-2387-F73FC28F5E0E}"/>
              </a:ext>
            </a:extLst>
          </p:cNvPr>
          <p:cNvSpPr/>
          <p:nvPr/>
        </p:nvSpPr>
        <p:spPr>
          <a:xfrm>
            <a:off x="5372100" y="4424792"/>
            <a:ext cx="5873496" cy="107308"/>
          </a:xfrm>
          <a:prstGeom prst="rect">
            <a:avLst/>
          </a:prstGeom>
          <a:solidFill>
            <a:schemeClr val="accent5"/>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B35A84C-8950-0020-26E1-79A5A64864A2}"/>
              </a:ext>
            </a:extLst>
          </p:cNvPr>
          <p:cNvSpPr/>
          <p:nvPr/>
        </p:nvSpPr>
        <p:spPr>
          <a:xfrm>
            <a:off x="5381625" y="4939142"/>
            <a:ext cx="5873496" cy="107308"/>
          </a:xfrm>
          <a:prstGeom prst="rect">
            <a:avLst/>
          </a:prstGeom>
          <a:solidFill>
            <a:schemeClr val="accent5"/>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C85DCF07-D26D-7BDC-BACC-A722057904A2}"/>
              </a:ext>
            </a:extLst>
          </p:cNvPr>
          <p:cNvSpPr/>
          <p:nvPr/>
        </p:nvSpPr>
        <p:spPr>
          <a:xfrm>
            <a:off x="5370041" y="5452809"/>
            <a:ext cx="5873496" cy="107308"/>
          </a:xfrm>
          <a:prstGeom prst="rect">
            <a:avLst/>
          </a:prstGeom>
          <a:solidFill>
            <a:schemeClr val="accent5"/>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93FBA52-84DB-37D2-468A-669F2B18163F}"/>
              </a:ext>
            </a:extLst>
          </p:cNvPr>
          <p:cNvSpPr/>
          <p:nvPr/>
        </p:nvSpPr>
        <p:spPr>
          <a:xfrm>
            <a:off x="5380482" y="6007467"/>
            <a:ext cx="809625" cy="103194"/>
          </a:xfrm>
          <a:prstGeom prst="rect">
            <a:avLst/>
          </a:prstGeom>
          <a:solidFill>
            <a:schemeClr val="accent5"/>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3FAAF3F2-5D87-D82F-26A2-E2E6CF8E39EC}"/>
              </a:ext>
            </a:extLst>
          </p:cNvPr>
          <p:cNvSpPr txBox="1"/>
          <p:nvPr/>
        </p:nvSpPr>
        <p:spPr>
          <a:xfrm>
            <a:off x="638175" y="3349360"/>
            <a:ext cx="4145352" cy="1200329"/>
          </a:xfrm>
          <a:prstGeom prst="rect">
            <a:avLst/>
          </a:prstGeom>
          <a:noFill/>
        </p:spPr>
        <p:txBody>
          <a:bodyPr wrap="square" rtlCol="0">
            <a:spAutoFit/>
          </a:bodyPr>
          <a:lstStyle/>
          <a:p>
            <a:r>
              <a:rPr lang="en-US" b="1" dirty="0">
                <a:solidFill>
                  <a:schemeClr val="accent2"/>
                </a:solidFill>
              </a:rPr>
              <a:t>Inclusive</a:t>
            </a:r>
            <a:r>
              <a:rPr lang="en-US" dirty="0">
                <a:solidFill>
                  <a:schemeClr val="accent2"/>
                </a:solidFill>
              </a:rPr>
              <a:t>: Include all dates</a:t>
            </a:r>
            <a:br>
              <a:rPr lang="en-US" dirty="0"/>
            </a:br>
            <a:br>
              <a:rPr lang="en-US" dirty="0"/>
            </a:br>
            <a:r>
              <a:rPr lang="en-US" b="1" dirty="0">
                <a:solidFill>
                  <a:schemeClr val="accent5"/>
                </a:solidFill>
              </a:rPr>
              <a:t>Exclusive: </a:t>
            </a:r>
            <a:r>
              <a:rPr lang="en-US" dirty="0">
                <a:solidFill>
                  <a:schemeClr val="accent5"/>
                </a:solidFill>
              </a:rPr>
              <a:t>Exclude the specified first and last day</a:t>
            </a:r>
          </a:p>
        </p:txBody>
      </p:sp>
    </p:spTree>
    <p:extLst>
      <p:ext uri="{BB962C8B-B14F-4D97-AF65-F5344CB8AC3E}">
        <p14:creationId xmlns:p14="http://schemas.microsoft.com/office/powerpoint/2010/main" val="24054776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D0D8B5-1269-6617-7567-61E515B33B9D}"/>
              </a:ext>
            </a:extLst>
          </p:cNvPr>
          <p:cNvSpPr>
            <a:spLocks noGrp="1"/>
          </p:cNvSpPr>
          <p:nvPr>
            <p:ph sz="quarter" idx="10"/>
          </p:nvPr>
        </p:nvSpPr>
        <p:spPr>
          <a:xfrm>
            <a:off x="152400" y="2054086"/>
            <a:ext cx="11887200" cy="4281625"/>
          </a:xfrm>
        </p:spPr>
        <p:txBody>
          <a:bodyPr/>
          <a:lstStyle/>
          <a:p>
            <a:pPr marL="0" indent="0">
              <a:buNone/>
            </a:pPr>
            <a:r>
              <a:rPr lang="en-US" b="1" dirty="0"/>
              <a:t>Query Parameters </a:t>
            </a:r>
            <a:r>
              <a:rPr lang="en-US" dirty="0"/>
              <a:t>are query filters </a:t>
            </a:r>
            <a:r>
              <a:rPr lang="en-US" b="1" dirty="0"/>
              <a:t>controlled by the report user</a:t>
            </a:r>
          </a:p>
          <a:p>
            <a:pPr marL="0" indent="0">
              <a:buNone/>
            </a:pPr>
            <a:endParaRPr lang="en-US" b="1" dirty="0"/>
          </a:p>
          <a:p>
            <a:pPr marL="0" indent="0">
              <a:buNone/>
            </a:pPr>
            <a:r>
              <a:rPr lang="en-US" b="1" dirty="0"/>
              <a:t>Report Parameters </a:t>
            </a:r>
            <a:r>
              <a:rPr lang="en-US" dirty="0"/>
              <a:t>are how report users choose the filter</a:t>
            </a:r>
          </a:p>
          <a:p>
            <a:pPr marL="0" indent="0">
              <a:buNone/>
            </a:pPr>
            <a:br>
              <a:rPr lang="en-US" b="1" dirty="0"/>
            </a:br>
            <a:r>
              <a:rPr lang="en-US" b="1" dirty="0"/>
              <a:t>By Default, </a:t>
            </a:r>
            <a:r>
              <a:rPr lang="en-US" dirty="0"/>
              <a:t>Report Parameters and Query Parameters are designed to work in lockstep </a:t>
            </a:r>
            <a:endParaRPr lang="en-US" b="1" dirty="0"/>
          </a:p>
        </p:txBody>
      </p:sp>
      <p:sp>
        <p:nvSpPr>
          <p:cNvPr id="2" name="Title 1">
            <a:extLst>
              <a:ext uri="{FF2B5EF4-FFF2-40B4-BE49-F238E27FC236}">
                <a16:creationId xmlns:a16="http://schemas.microsoft.com/office/drawing/2014/main" id="{15C2F2DA-C132-03C6-5436-0CEEA5A412ED}"/>
              </a:ext>
            </a:extLst>
          </p:cNvPr>
          <p:cNvSpPr>
            <a:spLocks noGrp="1"/>
          </p:cNvSpPr>
          <p:nvPr>
            <p:ph type="title"/>
          </p:nvPr>
        </p:nvSpPr>
        <p:spPr/>
        <p:txBody>
          <a:bodyPr/>
          <a:lstStyle/>
          <a:p>
            <a:r>
              <a:rPr lang="en-US" dirty="0"/>
              <a:t>Adding A Query Parameter</a:t>
            </a:r>
          </a:p>
        </p:txBody>
      </p:sp>
    </p:spTree>
    <p:extLst>
      <p:ext uri="{BB962C8B-B14F-4D97-AF65-F5344CB8AC3E}">
        <p14:creationId xmlns:p14="http://schemas.microsoft.com/office/powerpoint/2010/main" val="4079070528"/>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3F90FD-B994-AD2A-944F-98212FF7942E}"/>
              </a:ext>
            </a:extLst>
          </p:cNvPr>
          <p:cNvSpPr>
            <a:spLocks noGrp="1"/>
          </p:cNvSpPr>
          <p:nvPr>
            <p:ph sz="quarter" idx="10"/>
          </p:nvPr>
        </p:nvSpPr>
        <p:spPr/>
        <p:txBody>
          <a:bodyPr/>
          <a:lstStyle/>
          <a:p>
            <a:endParaRPr lang="en-US" dirty="0"/>
          </a:p>
        </p:txBody>
      </p:sp>
      <p:sp>
        <p:nvSpPr>
          <p:cNvPr id="2" name="Title 1">
            <a:extLst>
              <a:ext uri="{FF2B5EF4-FFF2-40B4-BE49-F238E27FC236}">
                <a16:creationId xmlns:a16="http://schemas.microsoft.com/office/drawing/2014/main" id="{69FDAB2F-4CE2-7047-9064-A93AC35551C8}"/>
              </a:ext>
            </a:extLst>
          </p:cNvPr>
          <p:cNvSpPr>
            <a:spLocks noGrp="1"/>
          </p:cNvSpPr>
          <p:nvPr>
            <p:ph type="title"/>
          </p:nvPr>
        </p:nvSpPr>
        <p:spPr/>
        <p:txBody>
          <a:bodyPr>
            <a:normAutofit/>
          </a:bodyPr>
          <a:lstStyle/>
          <a:p>
            <a:r>
              <a:rPr lang="en-US" dirty="0"/>
              <a:t>Understanding the Parameter Relay Race Query Parameters</a:t>
            </a:r>
          </a:p>
        </p:txBody>
      </p:sp>
      <p:pic>
        <p:nvPicPr>
          <p:cNvPr id="5" name="Picture 4">
            <a:extLst>
              <a:ext uri="{FF2B5EF4-FFF2-40B4-BE49-F238E27FC236}">
                <a16:creationId xmlns:a16="http://schemas.microsoft.com/office/drawing/2014/main" id="{D3AD3DA9-340E-5B96-B164-6C22C0ECFF69}"/>
              </a:ext>
            </a:extLst>
          </p:cNvPr>
          <p:cNvPicPr>
            <a:picLocks noChangeAspect="1"/>
          </p:cNvPicPr>
          <p:nvPr/>
        </p:nvPicPr>
        <p:blipFill>
          <a:blip r:embed="rId3"/>
          <a:stretch>
            <a:fillRect/>
          </a:stretch>
        </p:blipFill>
        <p:spPr>
          <a:xfrm>
            <a:off x="3794512" y="2102294"/>
            <a:ext cx="7964011" cy="4086795"/>
          </a:xfrm>
          <a:prstGeom prst="rect">
            <a:avLst/>
          </a:prstGeom>
        </p:spPr>
      </p:pic>
      <p:sp>
        <p:nvSpPr>
          <p:cNvPr id="6" name="Rectangle 5">
            <a:extLst>
              <a:ext uri="{FF2B5EF4-FFF2-40B4-BE49-F238E27FC236}">
                <a16:creationId xmlns:a16="http://schemas.microsoft.com/office/drawing/2014/main" id="{FD417E08-A3FE-FB21-EC38-7FF90EFA84B8}"/>
              </a:ext>
            </a:extLst>
          </p:cNvPr>
          <p:cNvSpPr/>
          <p:nvPr/>
        </p:nvSpPr>
        <p:spPr>
          <a:xfrm>
            <a:off x="10673683" y="2730843"/>
            <a:ext cx="1025611" cy="1179576"/>
          </a:xfrm>
          <a:prstGeom prst="rect">
            <a:avLst/>
          </a:prstGeom>
          <a:noFill/>
          <a:ln w="57150">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658C1C95-75A9-7B64-FA65-54A1848CF97F}"/>
              </a:ext>
            </a:extLst>
          </p:cNvPr>
          <p:cNvPicPr>
            <a:picLocks noChangeAspect="1"/>
          </p:cNvPicPr>
          <p:nvPr/>
        </p:nvPicPr>
        <p:blipFill rotWithShape="1">
          <a:blip r:embed="rId4"/>
          <a:srcRect l="20035" t="32673" r="7317" b="15677"/>
          <a:stretch/>
        </p:blipFill>
        <p:spPr>
          <a:xfrm>
            <a:off x="617838" y="2102294"/>
            <a:ext cx="5152768" cy="3867666"/>
          </a:xfrm>
          <a:prstGeom prst="rect">
            <a:avLst/>
          </a:prstGeom>
        </p:spPr>
      </p:pic>
      <p:cxnSp>
        <p:nvCxnSpPr>
          <p:cNvPr id="10" name="Straight Arrow Connector 9">
            <a:extLst>
              <a:ext uri="{FF2B5EF4-FFF2-40B4-BE49-F238E27FC236}">
                <a16:creationId xmlns:a16="http://schemas.microsoft.com/office/drawing/2014/main" id="{11E5BD74-3317-63DB-CDCB-2E7C1A2ACDFB}"/>
              </a:ext>
            </a:extLst>
          </p:cNvPr>
          <p:cNvCxnSpPr>
            <a:cxnSpLocks/>
            <a:stCxn id="6" idx="1"/>
          </p:cNvCxnSpPr>
          <p:nvPr/>
        </p:nvCxnSpPr>
        <p:spPr>
          <a:xfrm flipH="1">
            <a:off x="2335427" y="3320631"/>
            <a:ext cx="8338256" cy="3987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C7DCE70-C570-9D89-A579-511BEED07D6F}"/>
              </a:ext>
            </a:extLst>
          </p:cNvPr>
          <p:cNvCxnSpPr>
            <a:cxnSpLocks/>
            <a:stCxn id="6" idx="1"/>
          </p:cNvCxnSpPr>
          <p:nvPr/>
        </p:nvCxnSpPr>
        <p:spPr>
          <a:xfrm flipH="1">
            <a:off x="2276198" y="3320631"/>
            <a:ext cx="8397485" cy="1434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CFD9053-B588-B5FB-2E55-845CF0E7C981}"/>
              </a:ext>
            </a:extLst>
          </p:cNvPr>
          <p:cNvSpPr txBox="1"/>
          <p:nvPr/>
        </p:nvSpPr>
        <p:spPr>
          <a:xfrm>
            <a:off x="2497025" y="3260904"/>
            <a:ext cx="393056" cy="369332"/>
          </a:xfrm>
          <a:prstGeom prst="rect">
            <a:avLst/>
          </a:prstGeom>
          <a:noFill/>
        </p:spPr>
        <p:txBody>
          <a:bodyPr wrap="none" rtlCol="0">
            <a:spAutoFit/>
          </a:bodyPr>
          <a:lstStyle/>
          <a:p>
            <a:r>
              <a:rPr lang="en-US" b="1" dirty="0">
                <a:solidFill>
                  <a:schemeClr val="accent3"/>
                </a:solidFill>
              </a:rPr>
              <a:t>1</a:t>
            </a:r>
            <a:r>
              <a:rPr lang="en-US" dirty="0">
                <a:solidFill>
                  <a:schemeClr val="accent3"/>
                </a:solidFill>
              </a:rPr>
              <a:t>.</a:t>
            </a:r>
          </a:p>
        </p:txBody>
      </p:sp>
      <p:pic>
        <p:nvPicPr>
          <p:cNvPr id="17" name="Picture 16">
            <a:extLst>
              <a:ext uri="{FF2B5EF4-FFF2-40B4-BE49-F238E27FC236}">
                <a16:creationId xmlns:a16="http://schemas.microsoft.com/office/drawing/2014/main" id="{5E53C1B6-4B18-1B92-F7BC-5822D3372E89}"/>
              </a:ext>
            </a:extLst>
          </p:cNvPr>
          <p:cNvPicPr>
            <a:picLocks noChangeAspect="1"/>
          </p:cNvPicPr>
          <p:nvPr/>
        </p:nvPicPr>
        <p:blipFill>
          <a:blip r:embed="rId5"/>
          <a:stretch>
            <a:fillRect/>
          </a:stretch>
        </p:blipFill>
        <p:spPr>
          <a:xfrm>
            <a:off x="3918080" y="2257455"/>
            <a:ext cx="8031296" cy="3305927"/>
          </a:xfrm>
          <a:prstGeom prst="rect">
            <a:avLst/>
          </a:prstGeom>
        </p:spPr>
      </p:pic>
      <p:sp>
        <p:nvSpPr>
          <p:cNvPr id="18" name="TextBox 17">
            <a:extLst>
              <a:ext uri="{FF2B5EF4-FFF2-40B4-BE49-F238E27FC236}">
                <a16:creationId xmlns:a16="http://schemas.microsoft.com/office/drawing/2014/main" id="{252C5BF6-3D81-B89E-E2BA-90A63F80E1C8}"/>
              </a:ext>
            </a:extLst>
          </p:cNvPr>
          <p:cNvSpPr txBox="1"/>
          <p:nvPr/>
        </p:nvSpPr>
        <p:spPr>
          <a:xfrm>
            <a:off x="8495762" y="3057703"/>
            <a:ext cx="393056" cy="369332"/>
          </a:xfrm>
          <a:prstGeom prst="rect">
            <a:avLst/>
          </a:prstGeom>
          <a:noFill/>
        </p:spPr>
        <p:txBody>
          <a:bodyPr wrap="none" rtlCol="0">
            <a:spAutoFit/>
          </a:bodyPr>
          <a:lstStyle/>
          <a:p>
            <a:r>
              <a:rPr lang="en-US" b="1" dirty="0">
                <a:solidFill>
                  <a:schemeClr val="accent3"/>
                </a:solidFill>
              </a:rPr>
              <a:t>2</a:t>
            </a:r>
            <a:r>
              <a:rPr lang="en-US" dirty="0">
                <a:solidFill>
                  <a:schemeClr val="accent3"/>
                </a:solidFill>
              </a:rPr>
              <a:t>.</a:t>
            </a:r>
          </a:p>
        </p:txBody>
      </p:sp>
      <p:pic>
        <p:nvPicPr>
          <p:cNvPr id="20" name="Picture 19">
            <a:extLst>
              <a:ext uri="{FF2B5EF4-FFF2-40B4-BE49-F238E27FC236}">
                <a16:creationId xmlns:a16="http://schemas.microsoft.com/office/drawing/2014/main" id="{8FA4077A-D631-1940-AA90-CB0E2C451935}"/>
              </a:ext>
            </a:extLst>
          </p:cNvPr>
          <p:cNvPicPr>
            <a:picLocks noChangeAspect="1"/>
          </p:cNvPicPr>
          <p:nvPr/>
        </p:nvPicPr>
        <p:blipFill>
          <a:blip r:embed="rId6"/>
          <a:stretch>
            <a:fillRect/>
          </a:stretch>
        </p:blipFill>
        <p:spPr>
          <a:xfrm>
            <a:off x="218184" y="1783161"/>
            <a:ext cx="3734321" cy="4725059"/>
          </a:xfrm>
          <a:prstGeom prst="rect">
            <a:avLst/>
          </a:prstGeom>
        </p:spPr>
      </p:pic>
      <p:sp>
        <p:nvSpPr>
          <p:cNvPr id="23" name="TextBox 22">
            <a:extLst>
              <a:ext uri="{FF2B5EF4-FFF2-40B4-BE49-F238E27FC236}">
                <a16:creationId xmlns:a16="http://schemas.microsoft.com/office/drawing/2014/main" id="{F6F65292-82F5-1170-3ACE-DCF470CE3F80}"/>
              </a:ext>
            </a:extLst>
          </p:cNvPr>
          <p:cNvSpPr txBox="1"/>
          <p:nvPr/>
        </p:nvSpPr>
        <p:spPr>
          <a:xfrm>
            <a:off x="518699" y="3279020"/>
            <a:ext cx="393056" cy="369332"/>
          </a:xfrm>
          <a:prstGeom prst="rect">
            <a:avLst/>
          </a:prstGeom>
          <a:noFill/>
        </p:spPr>
        <p:txBody>
          <a:bodyPr wrap="square" rtlCol="0">
            <a:spAutoFit/>
          </a:bodyPr>
          <a:lstStyle/>
          <a:p>
            <a:r>
              <a:rPr lang="en-US" b="1" dirty="0">
                <a:solidFill>
                  <a:schemeClr val="accent3"/>
                </a:solidFill>
              </a:rPr>
              <a:t>3</a:t>
            </a:r>
            <a:r>
              <a:rPr lang="en-US" dirty="0">
                <a:solidFill>
                  <a:schemeClr val="accent3"/>
                </a:solidFill>
              </a:rPr>
              <a:t>.</a:t>
            </a:r>
          </a:p>
        </p:txBody>
      </p:sp>
      <p:sp>
        <p:nvSpPr>
          <p:cNvPr id="24" name="Rectangle 23">
            <a:extLst>
              <a:ext uri="{FF2B5EF4-FFF2-40B4-BE49-F238E27FC236}">
                <a16:creationId xmlns:a16="http://schemas.microsoft.com/office/drawing/2014/main" id="{25D74CF6-C621-992A-3324-0B81739CA4EC}"/>
              </a:ext>
            </a:extLst>
          </p:cNvPr>
          <p:cNvSpPr/>
          <p:nvPr/>
        </p:nvSpPr>
        <p:spPr>
          <a:xfrm>
            <a:off x="540858" y="3648109"/>
            <a:ext cx="2210292" cy="1069679"/>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6183F7BF-F801-0CFB-D5B1-01BAB784CB1B}"/>
              </a:ext>
            </a:extLst>
          </p:cNvPr>
          <p:cNvSpPr/>
          <p:nvPr/>
        </p:nvSpPr>
        <p:spPr>
          <a:xfrm>
            <a:off x="5894174" y="4164586"/>
            <a:ext cx="5301048" cy="343809"/>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Arrow Connector 42">
            <a:extLst>
              <a:ext uri="{FF2B5EF4-FFF2-40B4-BE49-F238E27FC236}">
                <a16:creationId xmlns:a16="http://schemas.microsoft.com/office/drawing/2014/main" id="{C6D98547-C032-9CD0-F50F-E7EA8594AA73}"/>
              </a:ext>
            </a:extLst>
          </p:cNvPr>
          <p:cNvCxnSpPr>
            <a:cxnSpLocks/>
            <a:stCxn id="41" idx="1"/>
            <a:endCxn id="24" idx="3"/>
          </p:cNvCxnSpPr>
          <p:nvPr/>
        </p:nvCxnSpPr>
        <p:spPr>
          <a:xfrm flipH="1" flipV="1">
            <a:off x="2751150" y="4182949"/>
            <a:ext cx="3143024" cy="153542"/>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sp>
        <p:nvSpPr>
          <p:cNvPr id="44" name="Rectangle 43">
            <a:extLst>
              <a:ext uri="{FF2B5EF4-FFF2-40B4-BE49-F238E27FC236}">
                <a16:creationId xmlns:a16="http://schemas.microsoft.com/office/drawing/2014/main" id="{F87725E4-2E32-53A9-DC26-F6EC04625F7F}"/>
              </a:ext>
            </a:extLst>
          </p:cNvPr>
          <p:cNvSpPr/>
          <p:nvPr/>
        </p:nvSpPr>
        <p:spPr>
          <a:xfrm>
            <a:off x="540858" y="4757846"/>
            <a:ext cx="2210292" cy="1124624"/>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1ADAB215-554B-0A75-88DB-5C6241205EC9}"/>
              </a:ext>
            </a:extLst>
          </p:cNvPr>
          <p:cNvSpPr/>
          <p:nvPr/>
        </p:nvSpPr>
        <p:spPr>
          <a:xfrm>
            <a:off x="5897798" y="4551022"/>
            <a:ext cx="5301048" cy="343808"/>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8" name="Straight Arrow Connector 47">
            <a:extLst>
              <a:ext uri="{FF2B5EF4-FFF2-40B4-BE49-F238E27FC236}">
                <a16:creationId xmlns:a16="http://schemas.microsoft.com/office/drawing/2014/main" id="{E3EE9057-0A09-6845-B0A6-A67A1B4BCB2D}"/>
              </a:ext>
            </a:extLst>
          </p:cNvPr>
          <p:cNvCxnSpPr>
            <a:cxnSpLocks/>
          </p:cNvCxnSpPr>
          <p:nvPr/>
        </p:nvCxnSpPr>
        <p:spPr>
          <a:xfrm flipH="1">
            <a:off x="2751150" y="4679582"/>
            <a:ext cx="3096436" cy="684565"/>
          </a:xfrm>
          <a:prstGeom prst="straightConnector1">
            <a:avLst/>
          </a:prstGeom>
          <a:ln w="38100">
            <a:solidFill>
              <a:schemeClr val="accent5"/>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22522428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4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44"/>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48"/>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3" grpId="0"/>
      <p:bldP spid="24" grpId="0" animBg="1"/>
      <p:bldP spid="41" grpId="0" animBg="1"/>
      <p:bldP spid="44" grpId="0" animBg="1"/>
      <p:bldP spid="4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AB2F-4CE2-7047-9064-A93AC35551C8}"/>
              </a:ext>
            </a:extLst>
          </p:cNvPr>
          <p:cNvSpPr>
            <a:spLocks noGrp="1"/>
          </p:cNvSpPr>
          <p:nvPr>
            <p:ph type="title"/>
          </p:nvPr>
        </p:nvSpPr>
        <p:spPr/>
        <p:txBody>
          <a:bodyPr>
            <a:normAutofit/>
          </a:bodyPr>
          <a:lstStyle/>
          <a:p>
            <a:r>
              <a:rPr lang="en-US" dirty="0"/>
              <a:t>The Parameter Relay Race</a:t>
            </a:r>
            <a:br>
              <a:rPr lang="en-US" dirty="0"/>
            </a:br>
            <a:r>
              <a:rPr lang="en-US" dirty="0"/>
              <a:t>Report Parameters</a:t>
            </a:r>
          </a:p>
        </p:txBody>
      </p:sp>
      <p:pic>
        <p:nvPicPr>
          <p:cNvPr id="28" name="Picture 27">
            <a:extLst>
              <a:ext uri="{FF2B5EF4-FFF2-40B4-BE49-F238E27FC236}">
                <a16:creationId xmlns:a16="http://schemas.microsoft.com/office/drawing/2014/main" id="{540F4E62-46E6-A2F3-60BF-A389E2998C5C}"/>
              </a:ext>
            </a:extLst>
          </p:cNvPr>
          <p:cNvPicPr>
            <a:picLocks noChangeAspect="1"/>
          </p:cNvPicPr>
          <p:nvPr/>
        </p:nvPicPr>
        <p:blipFill rotWithShape="1">
          <a:blip r:embed="rId3"/>
          <a:srcRect b="20250"/>
          <a:stretch/>
        </p:blipFill>
        <p:spPr>
          <a:xfrm>
            <a:off x="0" y="1728599"/>
            <a:ext cx="12192000" cy="5349624"/>
          </a:xfrm>
          <a:prstGeom prst="rect">
            <a:avLst/>
          </a:prstGeom>
          <a:ln>
            <a:solidFill>
              <a:schemeClr val="accent3"/>
            </a:solidFill>
          </a:ln>
        </p:spPr>
      </p:pic>
      <p:sp>
        <p:nvSpPr>
          <p:cNvPr id="30" name="Rectangle 29">
            <a:extLst>
              <a:ext uri="{FF2B5EF4-FFF2-40B4-BE49-F238E27FC236}">
                <a16:creationId xmlns:a16="http://schemas.microsoft.com/office/drawing/2014/main" id="{01E99233-5C1B-5F43-F362-9A4AE143C929}"/>
              </a:ext>
            </a:extLst>
          </p:cNvPr>
          <p:cNvSpPr/>
          <p:nvPr/>
        </p:nvSpPr>
        <p:spPr>
          <a:xfrm>
            <a:off x="3729204" y="2205444"/>
            <a:ext cx="5439510" cy="430277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Arrow Connector 31">
            <a:extLst>
              <a:ext uri="{FF2B5EF4-FFF2-40B4-BE49-F238E27FC236}">
                <a16:creationId xmlns:a16="http://schemas.microsoft.com/office/drawing/2014/main" id="{41A847A8-6806-5069-01AA-6470C3850BA6}"/>
              </a:ext>
            </a:extLst>
          </p:cNvPr>
          <p:cNvCxnSpPr>
            <a:cxnSpLocks/>
            <a:endCxn id="30" idx="1"/>
          </p:cNvCxnSpPr>
          <p:nvPr/>
        </p:nvCxnSpPr>
        <p:spPr>
          <a:xfrm>
            <a:off x="2226770" y="2693088"/>
            <a:ext cx="1502434" cy="1710323"/>
          </a:xfrm>
          <a:prstGeom prst="straightConnector1">
            <a:avLst/>
          </a:prstGeom>
          <a:ln w="38100">
            <a:solidFill>
              <a:schemeClr val="accent3"/>
            </a:solidFill>
            <a:tailEnd type="triangle"/>
          </a:ln>
        </p:spPr>
        <p:style>
          <a:lnRef idx="1">
            <a:schemeClr val="accent4"/>
          </a:lnRef>
          <a:fillRef idx="0">
            <a:schemeClr val="accent4"/>
          </a:fillRef>
          <a:effectRef idx="0">
            <a:schemeClr val="accent4"/>
          </a:effectRef>
          <a:fontRef idx="minor">
            <a:schemeClr val="tx1"/>
          </a:fontRef>
        </p:style>
      </p:cxnSp>
      <p:sp>
        <p:nvSpPr>
          <p:cNvPr id="11" name="TextBox 10">
            <a:extLst>
              <a:ext uri="{FF2B5EF4-FFF2-40B4-BE49-F238E27FC236}">
                <a16:creationId xmlns:a16="http://schemas.microsoft.com/office/drawing/2014/main" id="{CE1BFE9F-8226-7927-B923-EC43FD65FFD0}"/>
              </a:ext>
            </a:extLst>
          </p:cNvPr>
          <p:cNvSpPr txBox="1"/>
          <p:nvPr/>
        </p:nvSpPr>
        <p:spPr>
          <a:xfrm>
            <a:off x="4156299" y="2817342"/>
            <a:ext cx="536423" cy="369332"/>
          </a:xfrm>
          <a:prstGeom prst="rect">
            <a:avLst/>
          </a:prstGeom>
          <a:noFill/>
        </p:spPr>
        <p:txBody>
          <a:bodyPr wrap="square" rtlCol="0">
            <a:spAutoFit/>
          </a:bodyPr>
          <a:lstStyle/>
          <a:p>
            <a:r>
              <a:rPr lang="en-US" b="1" dirty="0">
                <a:solidFill>
                  <a:schemeClr val="accent3"/>
                </a:solidFill>
              </a:rPr>
              <a:t>4.</a:t>
            </a:r>
          </a:p>
        </p:txBody>
      </p:sp>
      <p:pic>
        <p:nvPicPr>
          <p:cNvPr id="34" name="Picture 33">
            <a:extLst>
              <a:ext uri="{FF2B5EF4-FFF2-40B4-BE49-F238E27FC236}">
                <a16:creationId xmlns:a16="http://schemas.microsoft.com/office/drawing/2014/main" id="{4A67C541-E960-8007-BFA7-10765762FABC}"/>
              </a:ext>
            </a:extLst>
          </p:cNvPr>
          <p:cNvPicPr>
            <a:picLocks noChangeAspect="1"/>
          </p:cNvPicPr>
          <p:nvPr/>
        </p:nvPicPr>
        <p:blipFill>
          <a:blip r:embed="rId4"/>
          <a:stretch>
            <a:fillRect/>
          </a:stretch>
        </p:blipFill>
        <p:spPr>
          <a:xfrm>
            <a:off x="0" y="1728216"/>
            <a:ext cx="12192000" cy="5591878"/>
          </a:xfrm>
          <a:prstGeom prst="rect">
            <a:avLst/>
          </a:prstGeom>
        </p:spPr>
      </p:pic>
      <p:sp>
        <p:nvSpPr>
          <p:cNvPr id="35" name="Rectangle 34">
            <a:extLst>
              <a:ext uri="{FF2B5EF4-FFF2-40B4-BE49-F238E27FC236}">
                <a16:creationId xmlns:a16="http://schemas.microsoft.com/office/drawing/2014/main" id="{B73E1FF3-1CA9-E436-3CA5-A730D8AADC86}"/>
              </a:ext>
            </a:extLst>
          </p:cNvPr>
          <p:cNvSpPr/>
          <p:nvPr/>
        </p:nvSpPr>
        <p:spPr>
          <a:xfrm>
            <a:off x="2162449" y="2117889"/>
            <a:ext cx="2446621" cy="33473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5891A11B-3A35-3268-A9F3-E43E6AA2D62A}"/>
              </a:ext>
            </a:extLst>
          </p:cNvPr>
          <p:cNvSpPr/>
          <p:nvPr/>
        </p:nvSpPr>
        <p:spPr>
          <a:xfrm>
            <a:off x="0" y="2452626"/>
            <a:ext cx="2123599" cy="36471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Arrow Connector 37">
            <a:extLst>
              <a:ext uri="{FF2B5EF4-FFF2-40B4-BE49-F238E27FC236}">
                <a16:creationId xmlns:a16="http://schemas.microsoft.com/office/drawing/2014/main" id="{88C123BC-C9DF-5F60-AFF7-B811A2F19D7E}"/>
              </a:ext>
            </a:extLst>
          </p:cNvPr>
          <p:cNvCxnSpPr>
            <a:cxnSpLocks/>
            <a:stCxn id="36" idx="3"/>
            <a:endCxn id="35" idx="2"/>
          </p:cNvCxnSpPr>
          <p:nvPr/>
        </p:nvCxnSpPr>
        <p:spPr>
          <a:xfrm flipV="1">
            <a:off x="2123599" y="2452625"/>
            <a:ext cx="1262161" cy="182359"/>
          </a:xfrm>
          <a:prstGeom prst="straightConnector1">
            <a:avLst/>
          </a:prstGeom>
          <a:ln w="38100">
            <a:solidFill>
              <a:schemeClr val="accent3"/>
            </a:solidFill>
            <a:tailEnd type="triangle"/>
          </a:ln>
        </p:spPr>
        <p:style>
          <a:lnRef idx="1">
            <a:schemeClr val="accent5"/>
          </a:lnRef>
          <a:fillRef idx="0">
            <a:schemeClr val="accent5"/>
          </a:fillRef>
          <a:effectRef idx="0">
            <a:schemeClr val="accent5"/>
          </a:effectRef>
          <a:fontRef idx="minor">
            <a:schemeClr val="tx1"/>
          </a:fontRef>
        </p:style>
      </p:cxnSp>
      <p:sp>
        <p:nvSpPr>
          <p:cNvPr id="9" name="TextBox 8">
            <a:extLst>
              <a:ext uri="{FF2B5EF4-FFF2-40B4-BE49-F238E27FC236}">
                <a16:creationId xmlns:a16="http://schemas.microsoft.com/office/drawing/2014/main" id="{EA8762D4-1B82-9CF4-1507-A5B8086FDE5E}"/>
              </a:ext>
            </a:extLst>
          </p:cNvPr>
          <p:cNvSpPr txBox="1"/>
          <p:nvPr/>
        </p:nvSpPr>
        <p:spPr>
          <a:xfrm>
            <a:off x="3690354" y="2744804"/>
            <a:ext cx="536423" cy="369332"/>
          </a:xfrm>
          <a:prstGeom prst="rect">
            <a:avLst/>
          </a:prstGeom>
          <a:noFill/>
        </p:spPr>
        <p:txBody>
          <a:bodyPr wrap="square" rtlCol="0">
            <a:spAutoFit/>
          </a:bodyPr>
          <a:lstStyle/>
          <a:p>
            <a:r>
              <a:rPr lang="en-US" b="1" dirty="0">
                <a:solidFill>
                  <a:schemeClr val="accent3"/>
                </a:solidFill>
              </a:rPr>
              <a:t>5.</a:t>
            </a:r>
          </a:p>
        </p:txBody>
      </p:sp>
    </p:spTree>
    <p:extLst>
      <p:ext uri="{BB962C8B-B14F-4D97-AF65-F5344CB8AC3E}">
        <p14:creationId xmlns:p14="http://schemas.microsoft.com/office/powerpoint/2010/main" val="34614301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11" grpId="0"/>
      <p:bldP spid="35" grpId="0" animBg="1"/>
      <p:bldP spid="36" grpId="0" animBg="1"/>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6AEFF0-511E-2DEC-02B2-73BA165FFE53}"/>
              </a:ext>
            </a:extLst>
          </p:cNvPr>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5" name="Picture 4">
            <a:extLst>
              <a:ext uri="{FF2B5EF4-FFF2-40B4-BE49-F238E27FC236}">
                <a16:creationId xmlns:a16="http://schemas.microsoft.com/office/drawing/2014/main" id="{5554F4EE-1A04-787A-312C-4D6428CABF19}"/>
              </a:ext>
            </a:extLst>
          </p:cNvPr>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6" name="Rectangle 5">
            <a:extLst>
              <a:ext uri="{FF2B5EF4-FFF2-40B4-BE49-F238E27FC236}">
                <a16:creationId xmlns:a16="http://schemas.microsoft.com/office/drawing/2014/main" id="{DEB5D184-EB66-F7A9-D391-50E29AA5254D}"/>
              </a:ext>
            </a:extLst>
          </p:cNvPr>
          <p:cNvSpPr/>
          <p:nvPr>
            <p:custDataLst>
              <p:tags r:id="rId4"/>
            </p:custDataLst>
          </p:nvPr>
        </p:nvSpPr>
        <p:spPr>
          <a:xfrm>
            <a:off x="3200400" y="2828837"/>
            <a:ext cx="8483600" cy="1200327"/>
          </a:xfrm>
          <a:prstGeom prst="rect">
            <a:avLst/>
          </a:prstGeom>
          <a:noFill/>
          <a:ln w="25400" cap="flat">
            <a:solidFill>
              <a:srgbClr val="FFFFFF"/>
            </a:solidFill>
            <a:prstDash val="solid"/>
            <a:round/>
          </a:ln>
          <a:effectLst>
            <a:outerShdw blurRad="38100" dist="23000" dir="5400000" rotWithShape="0">
              <a:srgbClr val="000000">
                <a:alpha val="35000"/>
              </a:srgbClr>
            </a:outerShdw>
          </a:effectLst>
          <a:sp3d/>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defTabSz="9144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rgbClr val="5B5B5B"/>
                </a:solidFill>
                <a:effectLst/>
                <a:uFillTx/>
                <a:latin typeface="Calibri"/>
                <a:ea typeface="Calibri"/>
                <a:cs typeface="Calibri"/>
                <a:sym typeface="Calibri"/>
              </a:rPr>
              <a:t>What word comes to mind when you think about Paginated Reports?</a:t>
            </a:r>
          </a:p>
        </p:txBody>
      </p:sp>
      <p:sp>
        <p:nvSpPr>
          <p:cNvPr id="7" name="Rectangle 6">
            <a:extLst>
              <a:ext uri="{FF2B5EF4-FFF2-40B4-BE49-F238E27FC236}">
                <a16:creationId xmlns:a16="http://schemas.microsoft.com/office/drawing/2014/main" id="{E89FF498-71A4-D9A7-92AF-2E0F67D224E8}"/>
              </a:ext>
            </a:extLst>
          </p:cNvPr>
          <p:cNvSpPr/>
          <p:nvPr>
            <p:custDataLst>
              <p:tags r:id="rId5"/>
            </p:custDataLst>
          </p:nvPr>
        </p:nvSpPr>
        <p:spPr>
          <a:xfrm>
            <a:off x="3200400" y="6197174"/>
            <a:ext cx="8737600" cy="307775"/>
          </a:xfrm>
          <a:prstGeom prst="rect">
            <a:avLst/>
          </a:prstGeom>
          <a:noFill/>
          <a:ln w="25400" cap="flat">
            <a:noFill/>
            <a:prstDash val="solid"/>
            <a:round/>
          </a:ln>
          <a:effectLst>
            <a:outerShdw blurRad="38100" dist="23000" dir="5400000" rotWithShape="0">
              <a:srgbClr val="000000">
                <a:alpha val="35000"/>
              </a:srgbClr>
            </a:outerShdw>
          </a:effectLs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chemeClr val="accent1"/>
                </a:solidFill>
                <a:prstDash val="solid"/>
                <a:round/>
              </a14:hiddenLine>
            </a:ext>
          </a:ex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defTabSz="914400" rtl="0" fontAlgn="auto" latinLnBrk="0" hangingPunct="0">
              <a:lnSpc>
                <a:spcPct val="100000"/>
              </a:lnSpc>
              <a:spcBef>
                <a:spcPts val="0"/>
              </a:spcBef>
              <a:spcAft>
                <a:spcPts val="0"/>
              </a:spcAft>
              <a:buClrTx/>
              <a:buSzTx/>
              <a:buFontTx/>
              <a:buNone/>
              <a:tabLst/>
            </a:pPr>
            <a:r>
              <a:rPr kumimoji="0" lang="en-US" sz="1300" b="1" i="0" u="none" strike="noStrike" cap="none" spc="0" normalizeH="0" baseline="0" dirty="0">
                <a:ln>
                  <a:noFill/>
                </a:ln>
                <a:solidFill>
                  <a:srgbClr val="5B5B5B"/>
                </a:solidFill>
                <a:effectLst/>
                <a:uFillTx/>
                <a:latin typeface="Calibri"/>
                <a:ea typeface="Calibri"/>
                <a:cs typeface="Calibri"/>
                <a:sym typeface="Calibri"/>
              </a:rPr>
              <a:t>ⓘ</a:t>
            </a:r>
            <a:r>
              <a:rPr kumimoji="0" lang="en-US" sz="1400" b="0" i="0" u="none" strike="noStrike" cap="none" spc="0" normalizeH="0" baseline="0" dirty="0">
                <a:ln>
                  <a:noFill/>
                </a:ln>
                <a:solidFill>
                  <a:srgbClr val="5B5B5B"/>
                </a:solidFill>
                <a:effectLst/>
                <a:uFillTx/>
                <a:latin typeface="Calibri"/>
                <a:ea typeface="Calibri"/>
                <a:cs typeface="Calibri"/>
                <a:sym typeface="Calibri"/>
              </a:rPr>
              <a:t> Start presenting to display the poll results on this slide.</a:t>
            </a:r>
          </a:p>
        </p:txBody>
      </p:sp>
    </p:spTree>
    <p:custDataLst>
      <p:tags r:id="rId1"/>
    </p:custDataLst>
    <p:extLst>
      <p:ext uri="{BB962C8B-B14F-4D97-AF65-F5344CB8AC3E}">
        <p14:creationId xmlns:p14="http://schemas.microsoft.com/office/powerpoint/2010/main" val="17114501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7B48BB1-98BF-81AD-8624-42B5C749BB03}"/>
              </a:ext>
            </a:extLst>
          </p:cNvPr>
          <p:cNvPicPr>
            <a:picLocks noChangeAspect="1"/>
          </p:cNvPicPr>
          <p:nvPr/>
        </p:nvPicPr>
        <p:blipFill rotWithShape="1">
          <a:blip r:embed="rId3"/>
          <a:srcRect b="26043"/>
          <a:stretch/>
        </p:blipFill>
        <p:spPr>
          <a:xfrm>
            <a:off x="891563" y="1657959"/>
            <a:ext cx="10372785" cy="5200041"/>
          </a:xfrm>
          <a:prstGeom prst="rect">
            <a:avLst/>
          </a:prstGeom>
        </p:spPr>
      </p:pic>
      <p:sp>
        <p:nvSpPr>
          <p:cNvPr id="2" name="Title 1">
            <a:extLst>
              <a:ext uri="{FF2B5EF4-FFF2-40B4-BE49-F238E27FC236}">
                <a16:creationId xmlns:a16="http://schemas.microsoft.com/office/drawing/2014/main" id="{3CC18FBB-2272-953F-E9C9-6312B9F11860}"/>
              </a:ext>
            </a:extLst>
          </p:cNvPr>
          <p:cNvSpPr>
            <a:spLocks noGrp="1"/>
          </p:cNvSpPr>
          <p:nvPr>
            <p:ph type="title"/>
          </p:nvPr>
        </p:nvSpPr>
        <p:spPr/>
        <p:txBody>
          <a:bodyPr/>
          <a:lstStyle/>
          <a:p>
            <a:r>
              <a:rPr lang="en-US" dirty="0"/>
              <a:t> The Parameter Relay Race</a:t>
            </a:r>
            <a:br>
              <a:rPr lang="en-US" dirty="0"/>
            </a:br>
            <a:r>
              <a:rPr lang="en-US" dirty="0"/>
              <a:t> User Selection at Run-time</a:t>
            </a:r>
          </a:p>
        </p:txBody>
      </p:sp>
      <p:sp>
        <p:nvSpPr>
          <p:cNvPr id="9" name="Callout: Left Arrow 8">
            <a:extLst>
              <a:ext uri="{FF2B5EF4-FFF2-40B4-BE49-F238E27FC236}">
                <a16:creationId xmlns:a16="http://schemas.microsoft.com/office/drawing/2014/main" id="{465A68F7-7019-DA90-5BDB-73BB2A29F04F}"/>
              </a:ext>
            </a:extLst>
          </p:cNvPr>
          <p:cNvSpPr/>
          <p:nvPr/>
        </p:nvSpPr>
        <p:spPr>
          <a:xfrm>
            <a:off x="2703444" y="1539572"/>
            <a:ext cx="7734499" cy="4105848"/>
          </a:xfrm>
          <a:prstGeom prst="leftArrowCallout">
            <a:avLst>
              <a:gd name="adj1" fmla="val 23504"/>
              <a:gd name="adj2" fmla="val 22756"/>
              <a:gd name="adj3" fmla="val 25000"/>
              <a:gd name="adj4" fmla="val 609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853200B6-0EB8-698A-3DBD-4F3AC9591412}"/>
              </a:ext>
            </a:extLst>
          </p:cNvPr>
          <p:cNvSpPr txBox="1"/>
          <p:nvPr/>
        </p:nvSpPr>
        <p:spPr>
          <a:xfrm>
            <a:off x="3207024" y="3130831"/>
            <a:ext cx="2480604" cy="923330"/>
          </a:xfrm>
          <a:prstGeom prst="rect">
            <a:avLst/>
          </a:prstGeom>
          <a:noFill/>
        </p:spPr>
        <p:txBody>
          <a:bodyPr wrap="square" rtlCol="0">
            <a:spAutoFit/>
          </a:bodyPr>
          <a:lstStyle/>
          <a:p>
            <a:pPr algn="ctr"/>
            <a:r>
              <a:rPr lang="en-US" dirty="0">
                <a:solidFill>
                  <a:schemeClr val="bg1"/>
                </a:solidFill>
              </a:rPr>
              <a:t>1. Report Parameter list is generated from hidden dataset query</a:t>
            </a:r>
          </a:p>
        </p:txBody>
      </p:sp>
      <p:sp>
        <p:nvSpPr>
          <p:cNvPr id="13" name="Rectangle 12">
            <a:extLst>
              <a:ext uri="{FF2B5EF4-FFF2-40B4-BE49-F238E27FC236}">
                <a16:creationId xmlns:a16="http://schemas.microsoft.com/office/drawing/2014/main" id="{91AF59E8-3365-90AC-3293-88D5FD0E8A57}"/>
              </a:ext>
            </a:extLst>
          </p:cNvPr>
          <p:cNvSpPr/>
          <p:nvPr/>
        </p:nvSpPr>
        <p:spPr>
          <a:xfrm>
            <a:off x="1683027" y="3487106"/>
            <a:ext cx="1007166" cy="235652"/>
          </a:xfrm>
          <a:prstGeom prst="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allout: Up Arrow 13">
            <a:extLst>
              <a:ext uri="{FF2B5EF4-FFF2-40B4-BE49-F238E27FC236}">
                <a16:creationId xmlns:a16="http://schemas.microsoft.com/office/drawing/2014/main" id="{40F88F1B-5DC5-93FD-6D85-CA29EE86A15A}"/>
              </a:ext>
            </a:extLst>
          </p:cNvPr>
          <p:cNvSpPr/>
          <p:nvPr/>
        </p:nvSpPr>
        <p:spPr>
          <a:xfrm>
            <a:off x="220517" y="3831097"/>
            <a:ext cx="3932186" cy="2858231"/>
          </a:xfrm>
          <a:prstGeom prst="upArrowCallou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 Report user selects the parameter(s) and runs the report</a:t>
            </a:r>
          </a:p>
          <a:p>
            <a:pPr algn="ctr"/>
            <a:endParaRPr lang="en-US" dirty="0"/>
          </a:p>
          <a:p>
            <a:pPr algn="ctr"/>
            <a:endParaRPr lang="en-US" dirty="0"/>
          </a:p>
        </p:txBody>
      </p:sp>
      <p:pic>
        <p:nvPicPr>
          <p:cNvPr id="20" name="Picture 19">
            <a:extLst>
              <a:ext uri="{FF2B5EF4-FFF2-40B4-BE49-F238E27FC236}">
                <a16:creationId xmlns:a16="http://schemas.microsoft.com/office/drawing/2014/main" id="{B0B525E4-2532-A509-3148-7E8196D406F5}"/>
              </a:ext>
            </a:extLst>
          </p:cNvPr>
          <p:cNvPicPr>
            <a:picLocks noChangeAspect="1"/>
          </p:cNvPicPr>
          <p:nvPr/>
        </p:nvPicPr>
        <p:blipFill>
          <a:blip r:embed="rId4"/>
          <a:stretch>
            <a:fillRect/>
          </a:stretch>
        </p:blipFill>
        <p:spPr>
          <a:xfrm>
            <a:off x="5856202" y="1834672"/>
            <a:ext cx="4472691" cy="3528360"/>
          </a:xfrm>
          <a:prstGeom prst="rect">
            <a:avLst/>
          </a:prstGeom>
        </p:spPr>
      </p:pic>
      <p:sp>
        <p:nvSpPr>
          <p:cNvPr id="21" name="TextBox 20">
            <a:extLst>
              <a:ext uri="{FF2B5EF4-FFF2-40B4-BE49-F238E27FC236}">
                <a16:creationId xmlns:a16="http://schemas.microsoft.com/office/drawing/2014/main" id="{7A9F1AE6-7927-5C48-DAEA-22C46D370AE4}"/>
              </a:ext>
            </a:extLst>
          </p:cNvPr>
          <p:cNvSpPr txBox="1"/>
          <p:nvPr/>
        </p:nvSpPr>
        <p:spPr>
          <a:xfrm>
            <a:off x="614091" y="5873260"/>
            <a:ext cx="3002169" cy="923330"/>
          </a:xfrm>
          <a:prstGeom prst="rect">
            <a:avLst/>
          </a:prstGeom>
          <a:noFill/>
        </p:spPr>
        <p:txBody>
          <a:bodyPr wrap="none" rtlCol="0">
            <a:spAutoFit/>
          </a:bodyPr>
          <a:lstStyle/>
          <a:p>
            <a:r>
              <a:rPr lang="en-US" b="1" dirty="0" err="1">
                <a:solidFill>
                  <a:schemeClr val="bg1"/>
                </a:solidFill>
              </a:rPr>
              <a:t>Parameters!Region.Value</a:t>
            </a:r>
            <a:endParaRPr lang="en-US" b="1" dirty="0">
              <a:solidFill>
                <a:schemeClr val="bg1"/>
              </a:solidFill>
            </a:endParaRPr>
          </a:p>
          <a:p>
            <a:pPr algn="ctr"/>
            <a:r>
              <a:rPr lang="en-US" b="1" dirty="0"/>
              <a:t>=“South”</a:t>
            </a:r>
          </a:p>
          <a:p>
            <a:endParaRPr lang="en-US" b="1" dirty="0">
              <a:solidFill>
                <a:schemeClr val="bg1"/>
              </a:solidFill>
            </a:endParaRPr>
          </a:p>
        </p:txBody>
      </p:sp>
    </p:spTree>
    <p:extLst>
      <p:ext uri="{BB962C8B-B14F-4D97-AF65-F5344CB8AC3E}">
        <p14:creationId xmlns:p14="http://schemas.microsoft.com/office/powerpoint/2010/main" val="37442997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3" grpId="0" animBg="1"/>
      <p:bldP spid="14" grpId="0" animBg="1"/>
      <p:bldP spid="2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18FBB-2272-953F-E9C9-6312B9F11860}"/>
              </a:ext>
            </a:extLst>
          </p:cNvPr>
          <p:cNvSpPr>
            <a:spLocks noGrp="1"/>
          </p:cNvSpPr>
          <p:nvPr>
            <p:ph type="title"/>
          </p:nvPr>
        </p:nvSpPr>
        <p:spPr/>
        <p:txBody>
          <a:bodyPr>
            <a:normAutofit/>
          </a:bodyPr>
          <a:lstStyle/>
          <a:p>
            <a:r>
              <a:rPr lang="en-US" dirty="0"/>
              <a:t>The Parameter Relay Race </a:t>
            </a:r>
            <a:br>
              <a:rPr lang="en-US" dirty="0"/>
            </a:br>
            <a:r>
              <a:rPr lang="en-US" dirty="0"/>
              <a:t>User selection is fed back to the query</a:t>
            </a:r>
          </a:p>
        </p:txBody>
      </p:sp>
      <p:pic>
        <p:nvPicPr>
          <p:cNvPr id="3" name="Picture 2">
            <a:extLst>
              <a:ext uri="{FF2B5EF4-FFF2-40B4-BE49-F238E27FC236}">
                <a16:creationId xmlns:a16="http://schemas.microsoft.com/office/drawing/2014/main" id="{B9F81EAB-B097-C5FC-0D73-CEF5006B178F}"/>
              </a:ext>
            </a:extLst>
          </p:cNvPr>
          <p:cNvPicPr>
            <a:picLocks noChangeAspect="1"/>
          </p:cNvPicPr>
          <p:nvPr/>
        </p:nvPicPr>
        <p:blipFill rotWithShape="1">
          <a:blip r:embed="rId3"/>
          <a:srcRect r="27763" b="7718"/>
          <a:stretch/>
        </p:blipFill>
        <p:spPr>
          <a:xfrm>
            <a:off x="190583" y="1719974"/>
            <a:ext cx="4352020" cy="3995025"/>
          </a:xfrm>
          <a:prstGeom prst="rect">
            <a:avLst/>
          </a:prstGeom>
        </p:spPr>
      </p:pic>
      <p:sp>
        <p:nvSpPr>
          <p:cNvPr id="4" name="Rectangle 3">
            <a:extLst>
              <a:ext uri="{FF2B5EF4-FFF2-40B4-BE49-F238E27FC236}">
                <a16:creationId xmlns:a16="http://schemas.microsoft.com/office/drawing/2014/main" id="{1E93CFAF-E025-CBC5-1640-4D2F06A488EF}"/>
              </a:ext>
            </a:extLst>
          </p:cNvPr>
          <p:cNvSpPr/>
          <p:nvPr/>
        </p:nvSpPr>
        <p:spPr>
          <a:xfrm>
            <a:off x="289710" y="5451298"/>
            <a:ext cx="3952351" cy="91637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5723E6A-7C27-2E4C-19C5-9922A4C2C2FB}"/>
              </a:ext>
            </a:extLst>
          </p:cNvPr>
          <p:cNvSpPr txBox="1"/>
          <p:nvPr/>
        </p:nvSpPr>
        <p:spPr>
          <a:xfrm>
            <a:off x="614091" y="5700984"/>
            <a:ext cx="3002169" cy="923330"/>
          </a:xfrm>
          <a:prstGeom prst="rect">
            <a:avLst/>
          </a:prstGeom>
          <a:noFill/>
        </p:spPr>
        <p:txBody>
          <a:bodyPr wrap="none" rtlCol="0">
            <a:spAutoFit/>
          </a:bodyPr>
          <a:lstStyle/>
          <a:p>
            <a:r>
              <a:rPr lang="en-US" b="1" dirty="0" err="1">
                <a:solidFill>
                  <a:schemeClr val="bg1"/>
                </a:solidFill>
              </a:rPr>
              <a:t>Parameters!Region.Value</a:t>
            </a:r>
            <a:endParaRPr lang="en-US" b="1" dirty="0">
              <a:solidFill>
                <a:schemeClr val="bg1"/>
              </a:solidFill>
            </a:endParaRPr>
          </a:p>
          <a:p>
            <a:pPr algn="ctr"/>
            <a:r>
              <a:rPr lang="en-US" b="1" dirty="0"/>
              <a:t>=“South”</a:t>
            </a:r>
          </a:p>
          <a:p>
            <a:endParaRPr lang="en-US" b="1" dirty="0">
              <a:solidFill>
                <a:schemeClr val="bg1"/>
              </a:solidFill>
            </a:endParaRPr>
          </a:p>
        </p:txBody>
      </p:sp>
      <p:pic>
        <p:nvPicPr>
          <p:cNvPr id="10" name="Picture 9">
            <a:extLst>
              <a:ext uri="{FF2B5EF4-FFF2-40B4-BE49-F238E27FC236}">
                <a16:creationId xmlns:a16="http://schemas.microsoft.com/office/drawing/2014/main" id="{44D65BE9-6C00-9A44-A21B-AC173DE9B0FE}"/>
              </a:ext>
            </a:extLst>
          </p:cNvPr>
          <p:cNvPicPr>
            <a:picLocks noChangeAspect="1"/>
          </p:cNvPicPr>
          <p:nvPr/>
        </p:nvPicPr>
        <p:blipFill rotWithShape="1">
          <a:blip r:embed="rId4"/>
          <a:srcRect r="6812" b="29487"/>
          <a:stretch/>
        </p:blipFill>
        <p:spPr>
          <a:xfrm>
            <a:off x="4852590" y="1719974"/>
            <a:ext cx="7139402" cy="2242426"/>
          </a:xfrm>
          <a:prstGeom prst="rect">
            <a:avLst/>
          </a:prstGeom>
        </p:spPr>
      </p:pic>
      <p:sp>
        <p:nvSpPr>
          <p:cNvPr id="15" name="TextBox 14">
            <a:extLst>
              <a:ext uri="{FF2B5EF4-FFF2-40B4-BE49-F238E27FC236}">
                <a16:creationId xmlns:a16="http://schemas.microsoft.com/office/drawing/2014/main" id="{283ED984-62AC-F84E-A202-694A0118784B}"/>
              </a:ext>
            </a:extLst>
          </p:cNvPr>
          <p:cNvSpPr txBox="1"/>
          <p:nvPr/>
        </p:nvSpPr>
        <p:spPr>
          <a:xfrm>
            <a:off x="7616858" y="3369532"/>
            <a:ext cx="1646605" cy="261610"/>
          </a:xfrm>
          <a:prstGeom prst="rect">
            <a:avLst/>
          </a:prstGeom>
          <a:noFill/>
        </p:spPr>
        <p:txBody>
          <a:bodyPr wrap="none" rtlCol="0">
            <a:spAutoFit/>
          </a:bodyPr>
          <a:lstStyle/>
          <a:p>
            <a:r>
              <a:rPr lang="en-US" sz="1100" b="1" dirty="0">
                <a:solidFill>
                  <a:schemeClr val="accent1"/>
                </a:solidFill>
              </a:rPr>
              <a:t>(in the dataset query)</a:t>
            </a:r>
            <a:endParaRPr lang="en-US" sz="1400" b="1" dirty="0">
              <a:solidFill>
                <a:schemeClr val="accent1"/>
              </a:solidFill>
            </a:endParaRPr>
          </a:p>
        </p:txBody>
      </p:sp>
      <p:sp>
        <p:nvSpPr>
          <p:cNvPr id="16" name="TextBox 15">
            <a:extLst>
              <a:ext uri="{FF2B5EF4-FFF2-40B4-BE49-F238E27FC236}">
                <a16:creationId xmlns:a16="http://schemas.microsoft.com/office/drawing/2014/main" id="{1135D4E4-5A08-DE7D-FB1D-702605C7AAB1}"/>
              </a:ext>
            </a:extLst>
          </p:cNvPr>
          <p:cNvSpPr txBox="1"/>
          <p:nvPr/>
        </p:nvSpPr>
        <p:spPr>
          <a:xfrm>
            <a:off x="10305069" y="3369532"/>
            <a:ext cx="1332416" cy="261610"/>
          </a:xfrm>
          <a:prstGeom prst="rect">
            <a:avLst/>
          </a:prstGeom>
          <a:noFill/>
        </p:spPr>
        <p:txBody>
          <a:bodyPr wrap="none" rtlCol="0">
            <a:spAutoFit/>
          </a:bodyPr>
          <a:lstStyle/>
          <a:p>
            <a:r>
              <a:rPr lang="en-US" sz="1100" b="1" dirty="0">
                <a:solidFill>
                  <a:schemeClr val="accent1"/>
                </a:solidFill>
              </a:rPr>
              <a:t>(from the report)</a:t>
            </a:r>
            <a:endParaRPr lang="en-US" sz="1400" b="1" dirty="0">
              <a:solidFill>
                <a:schemeClr val="accent1"/>
              </a:solidFill>
            </a:endParaRPr>
          </a:p>
        </p:txBody>
      </p:sp>
      <p:sp>
        <p:nvSpPr>
          <p:cNvPr id="17" name="TextBox 16">
            <a:extLst>
              <a:ext uri="{FF2B5EF4-FFF2-40B4-BE49-F238E27FC236}">
                <a16:creationId xmlns:a16="http://schemas.microsoft.com/office/drawing/2014/main" id="{67067975-E563-80EF-50BC-DFE4F7CB473D}"/>
              </a:ext>
            </a:extLst>
          </p:cNvPr>
          <p:cNvSpPr txBox="1"/>
          <p:nvPr/>
        </p:nvSpPr>
        <p:spPr>
          <a:xfrm>
            <a:off x="9495026" y="4232882"/>
            <a:ext cx="2496966" cy="307777"/>
          </a:xfrm>
          <a:prstGeom prst="rect">
            <a:avLst/>
          </a:prstGeom>
          <a:noFill/>
        </p:spPr>
        <p:txBody>
          <a:bodyPr wrap="none" rtlCol="0">
            <a:spAutoFit/>
          </a:bodyPr>
          <a:lstStyle/>
          <a:p>
            <a:r>
              <a:rPr lang="en-US" sz="1400" b="1" dirty="0"/>
              <a:t>=Parameters!Region.Value</a:t>
            </a:r>
          </a:p>
        </p:txBody>
      </p:sp>
      <p:sp>
        <p:nvSpPr>
          <p:cNvPr id="18" name="TextBox 17">
            <a:extLst>
              <a:ext uri="{FF2B5EF4-FFF2-40B4-BE49-F238E27FC236}">
                <a16:creationId xmlns:a16="http://schemas.microsoft.com/office/drawing/2014/main" id="{C4011A4E-DAB7-A472-6764-FC0DDB4A96E2}"/>
              </a:ext>
            </a:extLst>
          </p:cNvPr>
          <p:cNvSpPr txBox="1"/>
          <p:nvPr/>
        </p:nvSpPr>
        <p:spPr>
          <a:xfrm>
            <a:off x="9629992" y="4852939"/>
            <a:ext cx="871264" cy="307777"/>
          </a:xfrm>
          <a:prstGeom prst="rect">
            <a:avLst/>
          </a:prstGeom>
          <a:noFill/>
        </p:spPr>
        <p:txBody>
          <a:bodyPr wrap="none" rtlCol="0">
            <a:spAutoFit/>
          </a:bodyPr>
          <a:lstStyle/>
          <a:p>
            <a:r>
              <a:rPr lang="en-US" sz="1400" b="1" dirty="0">
                <a:solidFill>
                  <a:schemeClr val="accent5"/>
                </a:solidFill>
              </a:rPr>
              <a:t>“South”</a:t>
            </a:r>
          </a:p>
        </p:txBody>
      </p:sp>
      <p:sp>
        <p:nvSpPr>
          <p:cNvPr id="19" name="Rectangle 18">
            <a:extLst>
              <a:ext uri="{FF2B5EF4-FFF2-40B4-BE49-F238E27FC236}">
                <a16:creationId xmlns:a16="http://schemas.microsoft.com/office/drawing/2014/main" id="{2BE13678-4BE7-0FC8-58F0-0788CB340423}"/>
              </a:ext>
            </a:extLst>
          </p:cNvPr>
          <p:cNvSpPr/>
          <p:nvPr/>
        </p:nvSpPr>
        <p:spPr>
          <a:xfrm>
            <a:off x="1517073" y="3631142"/>
            <a:ext cx="1600200" cy="46287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9AEAC16E-D927-A576-3750-A398D2832E70}"/>
              </a:ext>
            </a:extLst>
          </p:cNvPr>
          <p:cNvSpPr txBox="1"/>
          <p:nvPr/>
        </p:nvSpPr>
        <p:spPr>
          <a:xfrm>
            <a:off x="9629992" y="5407222"/>
            <a:ext cx="1556132" cy="307777"/>
          </a:xfrm>
          <a:prstGeom prst="rect">
            <a:avLst/>
          </a:prstGeom>
          <a:noFill/>
        </p:spPr>
        <p:txBody>
          <a:bodyPr wrap="none" rtlCol="0">
            <a:spAutoFit/>
          </a:bodyPr>
          <a:lstStyle/>
          <a:p>
            <a:r>
              <a:rPr lang="en-US" sz="1400" b="1" dirty="0">
                <a:solidFill>
                  <a:schemeClr val="accent3"/>
                </a:solidFill>
              </a:rPr>
              <a:t>Data Type: Text </a:t>
            </a:r>
          </a:p>
        </p:txBody>
      </p:sp>
      <p:sp>
        <p:nvSpPr>
          <p:cNvPr id="22" name="Arrow: Right 21">
            <a:extLst>
              <a:ext uri="{FF2B5EF4-FFF2-40B4-BE49-F238E27FC236}">
                <a16:creationId xmlns:a16="http://schemas.microsoft.com/office/drawing/2014/main" id="{93BB1883-2487-6E6E-3CCA-E094801C00B8}"/>
              </a:ext>
            </a:extLst>
          </p:cNvPr>
          <p:cNvSpPr/>
          <p:nvPr/>
        </p:nvSpPr>
        <p:spPr>
          <a:xfrm rot="912416">
            <a:off x="3002480" y="4648510"/>
            <a:ext cx="6495652" cy="13571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3" name="Arrow: Right 22">
            <a:extLst>
              <a:ext uri="{FF2B5EF4-FFF2-40B4-BE49-F238E27FC236}">
                <a16:creationId xmlns:a16="http://schemas.microsoft.com/office/drawing/2014/main" id="{CDE6D4AA-4898-9DF7-3748-2A8C0EF705FC}"/>
              </a:ext>
            </a:extLst>
          </p:cNvPr>
          <p:cNvSpPr/>
          <p:nvPr/>
        </p:nvSpPr>
        <p:spPr>
          <a:xfrm rot="20871613">
            <a:off x="4163234" y="5568830"/>
            <a:ext cx="5363884" cy="179288"/>
          </a:xfrm>
          <a:prstGeom prst="rightArrow">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2B5B3291-D245-414B-1019-445811338DD7}"/>
              </a:ext>
            </a:extLst>
          </p:cNvPr>
          <p:cNvSpPr txBox="1"/>
          <p:nvPr/>
        </p:nvSpPr>
        <p:spPr>
          <a:xfrm>
            <a:off x="6680295" y="4068110"/>
            <a:ext cx="3226241" cy="1877437"/>
          </a:xfrm>
          <a:prstGeom prst="rect">
            <a:avLst/>
          </a:prstGeom>
          <a:noFill/>
        </p:spPr>
        <p:txBody>
          <a:bodyPr wrap="square">
            <a:spAutoFit/>
          </a:bodyPr>
          <a:lstStyle/>
          <a:p>
            <a:r>
              <a:rPr lang="en-US" sz="1400" b="1" dirty="0">
                <a:solidFill>
                  <a:schemeClr val="accent1"/>
                </a:solidFill>
              </a:rPr>
              <a:t> </a:t>
            </a:r>
            <a:r>
              <a:rPr lang="en-US" sz="1400" b="1" dirty="0" err="1">
                <a:solidFill>
                  <a:schemeClr val="accent1"/>
                </a:solidFill>
                <a:effectLst/>
              </a:rPr>
              <a:t>RSCustomDaxFilter</a:t>
            </a:r>
            <a:r>
              <a:rPr lang="en-US" sz="1400" b="1" dirty="0">
                <a:solidFill>
                  <a:schemeClr val="accent1"/>
                </a:solidFill>
                <a:effectLst/>
              </a:rPr>
              <a:t>(</a:t>
            </a:r>
            <a:br>
              <a:rPr lang="en-US" sz="1400" b="1" dirty="0">
                <a:solidFill>
                  <a:schemeClr val="accent1"/>
                </a:solidFill>
                <a:effectLst/>
              </a:rPr>
            </a:br>
            <a:r>
              <a:rPr lang="en-US" sz="1400" b="1" dirty="0">
                <a:solidFill>
                  <a:schemeClr val="accent1"/>
                </a:solidFill>
                <a:effectLst/>
              </a:rPr>
              <a:t>@CustomerStateRegionsRegion</a:t>
            </a:r>
            <a:r>
              <a:rPr lang="en-US" sz="1400" b="1" dirty="0"/>
              <a:t>,</a:t>
            </a:r>
            <a:br>
              <a:rPr lang="en-US" sz="800" b="1" dirty="0"/>
            </a:br>
            <a:r>
              <a:rPr lang="en-US" sz="1400" b="1" dirty="0" err="1"/>
              <a:t>EqualToCondition</a:t>
            </a:r>
            <a:r>
              <a:rPr lang="en-US" sz="1400" b="1" dirty="0"/>
              <a:t>,</a:t>
            </a:r>
            <a:br>
              <a:rPr lang="en-US" sz="1400" b="1" dirty="0"/>
            </a:br>
            <a:br>
              <a:rPr lang="en-US" sz="1400" b="1" dirty="0"/>
            </a:br>
            <a:r>
              <a:rPr lang="en-US" sz="1400" b="1" dirty="0">
                <a:solidFill>
                  <a:schemeClr val="accent5"/>
                </a:solidFill>
                <a:effectLst/>
              </a:rPr>
              <a:t>[Customer]</a:t>
            </a:r>
            <a:r>
              <a:rPr lang="en-US" sz="1400" b="1" dirty="0">
                <a:solidFill>
                  <a:schemeClr val="accent5"/>
                </a:solidFill>
              </a:rPr>
              <a:t>.</a:t>
            </a:r>
            <a:r>
              <a:rPr lang="en-US" sz="1400" b="1" dirty="0">
                <a:solidFill>
                  <a:schemeClr val="accent5"/>
                </a:solidFill>
                <a:effectLst/>
              </a:rPr>
              <a:t>[</a:t>
            </a:r>
            <a:r>
              <a:rPr lang="en-US" sz="1400" b="1" dirty="0" err="1">
                <a:solidFill>
                  <a:schemeClr val="accent5"/>
                </a:solidFill>
                <a:effectLst/>
              </a:rPr>
              <a:t>StateRegions.Region</a:t>
            </a:r>
            <a:r>
              <a:rPr lang="en-US" sz="1400" b="1" dirty="0">
                <a:solidFill>
                  <a:schemeClr val="accent5"/>
                </a:solidFill>
                <a:effectLst/>
              </a:rPr>
              <a:t>]</a:t>
            </a:r>
            <a:r>
              <a:rPr lang="en-US" sz="1400" b="1" dirty="0">
                <a:solidFill>
                  <a:schemeClr val="accent5"/>
                </a:solidFill>
              </a:rPr>
              <a:t>,</a:t>
            </a:r>
            <a:br>
              <a:rPr lang="en-US" sz="1400" b="1" dirty="0">
                <a:solidFill>
                  <a:schemeClr val="accent5"/>
                </a:solidFill>
              </a:rPr>
            </a:br>
            <a:r>
              <a:rPr lang="en-US" b="1" dirty="0">
                <a:solidFill>
                  <a:schemeClr val="accent5"/>
                </a:solidFill>
              </a:rPr>
              <a:t> </a:t>
            </a:r>
            <a:br>
              <a:rPr lang="en-US" sz="1400" b="1" dirty="0"/>
            </a:br>
            <a:r>
              <a:rPr lang="en-US" sz="1400" b="1" dirty="0">
                <a:solidFill>
                  <a:schemeClr val="accent3"/>
                </a:solidFill>
                <a:effectLst/>
              </a:rPr>
              <a:t>String</a:t>
            </a:r>
            <a:br>
              <a:rPr lang="en-US" sz="1400" b="1" dirty="0">
                <a:solidFill>
                  <a:schemeClr val="accent3"/>
                </a:solidFill>
                <a:effectLst/>
              </a:rPr>
            </a:br>
            <a:r>
              <a:rPr lang="en-US" sz="1400" b="1" dirty="0">
                <a:solidFill>
                  <a:schemeClr val="accent3"/>
                </a:solidFill>
                <a:effectLst/>
              </a:rPr>
              <a:t>)</a:t>
            </a:r>
            <a:endParaRPr lang="en-US" sz="1400" b="1" dirty="0">
              <a:solidFill>
                <a:schemeClr val="accent3"/>
              </a:solidFill>
            </a:endParaRPr>
          </a:p>
        </p:txBody>
      </p:sp>
    </p:spTree>
    <p:extLst>
      <p:ext uri="{BB962C8B-B14F-4D97-AF65-F5344CB8AC3E}">
        <p14:creationId xmlns:p14="http://schemas.microsoft.com/office/powerpoint/2010/main" val="217382138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2"/>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3"/>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9"/>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15" grpId="0"/>
      <p:bldP spid="16" grpId="0"/>
      <p:bldP spid="17" grpId="0"/>
      <p:bldP spid="18" grpId="0"/>
      <p:bldP spid="19" grpId="0" animBg="1"/>
      <p:bldP spid="19" grpId="1" animBg="1"/>
      <p:bldP spid="20" grpId="0"/>
      <p:bldP spid="22" grpId="0" animBg="1"/>
      <p:bldP spid="22" grpId="1" animBg="1"/>
      <p:bldP spid="23" grpId="0" animBg="1"/>
      <p:bldP spid="23" grpId="1" animBg="1"/>
      <p:bldP spid="2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70ABEE-9399-957A-D8E6-20FA476F1C57}"/>
              </a:ext>
            </a:extLst>
          </p:cNvPr>
          <p:cNvSpPr>
            <a:spLocks noGrp="1"/>
          </p:cNvSpPr>
          <p:nvPr>
            <p:ph sz="quarter" idx="10"/>
          </p:nvPr>
        </p:nvSpPr>
        <p:spPr>
          <a:xfrm>
            <a:off x="151748" y="1237536"/>
            <a:ext cx="11887200" cy="5679079"/>
          </a:xfrm>
        </p:spPr>
        <p:txBody>
          <a:bodyPr/>
          <a:lstStyle/>
          <a:p>
            <a:r>
              <a:rPr lang="en-US" sz="2000" dirty="0"/>
              <a:t>1. Using the “drag and drop” method, add a parameter for </a:t>
            </a:r>
            <a:r>
              <a:rPr lang="en-US" sz="2000" b="1" dirty="0"/>
              <a:t>[Region] </a:t>
            </a:r>
            <a:r>
              <a:rPr lang="en-US" sz="2000" dirty="0"/>
              <a:t>with a default value of “South”. </a:t>
            </a:r>
            <a:br>
              <a:rPr lang="en-US" sz="2000" dirty="0"/>
            </a:br>
            <a:endParaRPr lang="en-US" sz="2000" dirty="0"/>
          </a:p>
          <a:p>
            <a:r>
              <a:rPr lang="en-US" sz="2000" dirty="0"/>
              <a:t>2. Using the drop-down lists at the top of the query designer (the filter section), add a second parameter for </a:t>
            </a:r>
            <a:r>
              <a:rPr lang="en-US" sz="2000" b="1" dirty="0"/>
              <a:t>[</a:t>
            </a:r>
            <a:r>
              <a:rPr lang="en-US" sz="2000" b="1" dirty="0" err="1"/>
              <a:t>QuarterName</a:t>
            </a:r>
            <a:r>
              <a:rPr lang="en-US" sz="2000" b="1" dirty="0"/>
              <a:t>] </a:t>
            </a:r>
            <a:r>
              <a:rPr lang="en-US" sz="2000" dirty="0"/>
              <a:t>with no default value.</a:t>
            </a:r>
          </a:p>
          <a:p>
            <a:endParaRPr lang="en-US" sz="2000" dirty="0"/>
          </a:p>
          <a:p>
            <a:r>
              <a:rPr lang="en-US" sz="2000" dirty="0"/>
              <a:t>3. Right click on the “Datasets” folder to select “Show hidden datasets”. Note that two hidden datasets have automatically populated for </a:t>
            </a:r>
            <a:r>
              <a:rPr lang="en-US" sz="2000" b="1" dirty="0" err="1"/>
              <a:t>CustomerRegion</a:t>
            </a:r>
            <a:r>
              <a:rPr lang="en-US" sz="2000" b="1" dirty="0"/>
              <a:t> </a:t>
            </a:r>
            <a:r>
              <a:rPr lang="en-US" sz="2000" dirty="0"/>
              <a:t>and </a:t>
            </a:r>
            <a:r>
              <a:rPr lang="en-US" sz="2000" b="1" dirty="0" err="1"/>
              <a:t>DateQuarterName</a:t>
            </a:r>
            <a:r>
              <a:rPr lang="en-US" sz="2000" dirty="0"/>
              <a:t>.</a:t>
            </a:r>
            <a:br>
              <a:rPr lang="en-US" sz="2000" dirty="0"/>
            </a:br>
            <a:br>
              <a:rPr lang="en-US" sz="2000" dirty="0"/>
            </a:br>
            <a:r>
              <a:rPr lang="en-US" sz="2000" dirty="0"/>
              <a:t>4. Update the parameter properties to allow single selection only for the </a:t>
            </a:r>
            <a:r>
              <a:rPr lang="en-US" sz="2000" b="1" dirty="0"/>
              <a:t>@CustomerRegion </a:t>
            </a:r>
            <a:r>
              <a:rPr lang="en-US" sz="2000" dirty="0"/>
              <a:t>Parameter. Check the default value to see that it is set to “South”. </a:t>
            </a:r>
            <a:br>
              <a:rPr lang="en-US" sz="2000" dirty="0"/>
            </a:br>
            <a:br>
              <a:rPr lang="en-US" sz="2000" dirty="0"/>
            </a:br>
            <a:r>
              <a:rPr lang="en-US" sz="2000" dirty="0"/>
              <a:t>5. Open the parameter properties for the</a:t>
            </a:r>
            <a:r>
              <a:rPr lang="en-US" sz="2000" b="1" dirty="0"/>
              <a:t> @DateQuarterName </a:t>
            </a:r>
            <a:r>
              <a:rPr lang="en-US" sz="2000" dirty="0"/>
              <a:t>parameter. Ensure that the multiselect option is turned on under Parameter Properties.</a:t>
            </a:r>
            <a:br>
              <a:rPr lang="en-US" sz="2000" dirty="0"/>
            </a:br>
            <a:endParaRPr lang="en-US" sz="2000" dirty="0"/>
          </a:p>
          <a:p>
            <a:r>
              <a:rPr lang="en-US" sz="2000" dirty="0"/>
              <a:t>6. Try running your report to see the results (Note: you will need to select quarters) </a:t>
            </a:r>
          </a:p>
        </p:txBody>
      </p:sp>
      <p:sp>
        <p:nvSpPr>
          <p:cNvPr id="2" name="Title 1">
            <a:extLst>
              <a:ext uri="{FF2B5EF4-FFF2-40B4-BE49-F238E27FC236}">
                <a16:creationId xmlns:a16="http://schemas.microsoft.com/office/drawing/2014/main" id="{2B8A1AC9-372B-3F64-645F-5299DC5F8888}"/>
              </a:ext>
            </a:extLst>
          </p:cNvPr>
          <p:cNvSpPr>
            <a:spLocks noGrp="1"/>
          </p:cNvSpPr>
          <p:nvPr>
            <p:ph type="title"/>
          </p:nvPr>
        </p:nvSpPr>
        <p:spPr/>
        <p:txBody>
          <a:bodyPr/>
          <a:lstStyle/>
          <a:p>
            <a:r>
              <a:rPr lang="en-US" dirty="0"/>
              <a:t>Your Turn!</a:t>
            </a:r>
          </a:p>
        </p:txBody>
      </p:sp>
    </p:spTree>
    <p:extLst>
      <p:ext uri="{BB962C8B-B14F-4D97-AF65-F5344CB8AC3E}">
        <p14:creationId xmlns:p14="http://schemas.microsoft.com/office/powerpoint/2010/main" val="1102879146"/>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170162-0EBA-2A55-BC5C-43F9EF296BB3}"/>
              </a:ext>
            </a:extLst>
          </p:cNvPr>
          <p:cNvSpPr>
            <a:spLocks noGrp="1"/>
          </p:cNvSpPr>
          <p:nvPr>
            <p:ph type="title"/>
          </p:nvPr>
        </p:nvSpPr>
        <p:spPr/>
        <p:txBody>
          <a:bodyPr/>
          <a:lstStyle/>
          <a:p>
            <a:r>
              <a:rPr lang="en-US" dirty="0"/>
              <a:t>Formatting from the default</a:t>
            </a:r>
          </a:p>
        </p:txBody>
      </p:sp>
      <p:pic>
        <p:nvPicPr>
          <p:cNvPr id="7" name="Picture 6">
            <a:extLst>
              <a:ext uri="{FF2B5EF4-FFF2-40B4-BE49-F238E27FC236}">
                <a16:creationId xmlns:a16="http://schemas.microsoft.com/office/drawing/2014/main" id="{0E6EFA5A-E925-D703-40C9-A302EFC93F66}"/>
              </a:ext>
            </a:extLst>
          </p:cNvPr>
          <p:cNvPicPr>
            <a:picLocks noChangeAspect="1"/>
          </p:cNvPicPr>
          <p:nvPr/>
        </p:nvPicPr>
        <p:blipFill>
          <a:blip r:embed="rId3"/>
          <a:stretch>
            <a:fillRect/>
          </a:stretch>
        </p:blipFill>
        <p:spPr>
          <a:xfrm>
            <a:off x="1122241" y="1529052"/>
            <a:ext cx="8864894" cy="4612303"/>
          </a:xfrm>
          <a:prstGeom prst="rect">
            <a:avLst/>
          </a:prstGeom>
        </p:spPr>
      </p:pic>
      <p:sp>
        <p:nvSpPr>
          <p:cNvPr id="8" name="Rectangle 7">
            <a:extLst>
              <a:ext uri="{FF2B5EF4-FFF2-40B4-BE49-F238E27FC236}">
                <a16:creationId xmlns:a16="http://schemas.microsoft.com/office/drawing/2014/main" id="{140A8E06-E1C4-C060-17E0-F1D88EA33954}"/>
              </a:ext>
            </a:extLst>
          </p:cNvPr>
          <p:cNvSpPr/>
          <p:nvPr/>
        </p:nvSpPr>
        <p:spPr>
          <a:xfrm>
            <a:off x="3819785" y="4223657"/>
            <a:ext cx="5761538" cy="493486"/>
          </a:xfrm>
          <a:prstGeom prst="rect">
            <a:avLst/>
          </a:prstGeom>
          <a:noFill/>
          <a:ln w="381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0" name="Rectangle 9">
            <a:extLst>
              <a:ext uri="{FF2B5EF4-FFF2-40B4-BE49-F238E27FC236}">
                <a16:creationId xmlns:a16="http://schemas.microsoft.com/office/drawing/2014/main" id="{7A4A9E41-7BEB-8AF5-9532-A0DAADA55117}"/>
              </a:ext>
            </a:extLst>
          </p:cNvPr>
          <p:cNvSpPr/>
          <p:nvPr/>
        </p:nvSpPr>
        <p:spPr>
          <a:xfrm>
            <a:off x="3819785" y="2080591"/>
            <a:ext cx="5337471" cy="553752"/>
          </a:xfrm>
          <a:prstGeom prst="rect">
            <a:avLst/>
          </a:prstGeom>
          <a:noFill/>
          <a:ln w="28575" cap="flat">
            <a:solidFill>
              <a:schemeClr val="accent6"/>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2" name="Rectangle 11">
            <a:extLst>
              <a:ext uri="{FF2B5EF4-FFF2-40B4-BE49-F238E27FC236}">
                <a16:creationId xmlns:a16="http://schemas.microsoft.com/office/drawing/2014/main" id="{E80D96C3-5CC8-8FEB-751D-5A9278D83479}"/>
              </a:ext>
            </a:extLst>
          </p:cNvPr>
          <p:cNvSpPr/>
          <p:nvPr/>
        </p:nvSpPr>
        <p:spPr>
          <a:xfrm>
            <a:off x="1544217" y="3155360"/>
            <a:ext cx="947191" cy="170936"/>
          </a:xfrm>
          <a:prstGeom prst="rect">
            <a:avLst/>
          </a:prstGeom>
          <a:noFill/>
          <a:ln w="28575" cap="flat">
            <a:solidFill>
              <a:schemeClr val="accent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Tree>
    <p:extLst>
      <p:ext uri="{BB962C8B-B14F-4D97-AF65-F5344CB8AC3E}">
        <p14:creationId xmlns:p14="http://schemas.microsoft.com/office/powerpoint/2010/main" val="625083924"/>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170162-0EBA-2A55-BC5C-43F9EF296BB3}"/>
              </a:ext>
            </a:extLst>
          </p:cNvPr>
          <p:cNvSpPr>
            <a:spLocks noGrp="1"/>
          </p:cNvSpPr>
          <p:nvPr>
            <p:ph type="title"/>
          </p:nvPr>
        </p:nvSpPr>
        <p:spPr/>
        <p:txBody>
          <a:bodyPr/>
          <a:lstStyle/>
          <a:p>
            <a:r>
              <a:rPr lang="en-US" dirty="0"/>
              <a:t>Adding a Header </a:t>
            </a:r>
          </a:p>
        </p:txBody>
      </p:sp>
      <p:pic>
        <p:nvPicPr>
          <p:cNvPr id="13" name="Picture 12">
            <a:extLst>
              <a:ext uri="{FF2B5EF4-FFF2-40B4-BE49-F238E27FC236}">
                <a16:creationId xmlns:a16="http://schemas.microsoft.com/office/drawing/2014/main" id="{DBF4FCB8-793D-76C2-BD14-C32C03184E9A}"/>
              </a:ext>
            </a:extLst>
          </p:cNvPr>
          <p:cNvPicPr>
            <a:picLocks noChangeAspect="1"/>
          </p:cNvPicPr>
          <p:nvPr/>
        </p:nvPicPr>
        <p:blipFill rotWithShape="1">
          <a:blip r:embed="rId3"/>
          <a:srcRect b="10157"/>
          <a:stretch/>
        </p:blipFill>
        <p:spPr>
          <a:xfrm>
            <a:off x="0" y="1141715"/>
            <a:ext cx="11317357" cy="5348874"/>
          </a:xfrm>
          <a:prstGeom prst="rect">
            <a:avLst/>
          </a:prstGeom>
        </p:spPr>
      </p:pic>
      <p:sp>
        <p:nvSpPr>
          <p:cNvPr id="14" name="Rectangle 13">
            <a:extLst>
              <a:ext uri="{FF2B5EF4-FFF2-40B4-BE49-F238E27FC236}">
                <a16:creationId xmlns:a16="http://schemas.microsoft.com/office/drawing/2014/main" id="{F0F0A6F1-AF5D-397E-19FD-ACB6521DC594}"/>
              </a:ext>
            </a:extLst>
          </p:cNvPr>
          <p:cNvSpPr/>
          <p:nvPr/>
        </p:nvSpPr>
        <p:spPr>
          <a:xfrm>
            <a:off x="6708760" y="1465003"/>
            <a:ext cx="579936" cy="553752"/>
          </a:xfrm>
          <a:prstGeom prst="rect">
            <a:avLst/>
          </a:prstGeom>
          <a:noFill/>
          <a:ln w="38100" cap="flat">
            <a:solidFill>
              <a:schemeClr val="accent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5" name="Rectangle 14">
            <a:extLst>
              <a:ext uri="{FF2B5EF4-FFF2-40B4-BE49-F238E27FC236}">
                <a16:creationId xmlns:a16="http://schemas.microsoft.com/office/drawing/2014/main" id="{8B37AD33-D31B-C61A-C9AC-C6E2CCDDD8E1}"/>
              </a:ext>
            </a:extLst>
          </p:cNvPr>
          <p:cNvSpPr/>
          <p:nvPr/>
        </p:nvSpPr>
        <p:spPr>
          <a:xfrm>
            <a:off x="2646967" y="2863091"/>
            <a:ext cx="5821172" cy="847517"/>
          </a:xfrm>
          <a:prstGeom prst="rect">
            <a:avLst/>
          </a:prstGeom>
          <a:noFill/>
          <a:ln w="38100" cap="flat">
            <a:solidFill>
              <a:schemeClr val="accent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6" name="Rectangle 15">
            <a:extLst>
              <a:ext uri="{FF2B5EF4-FFF2-40B4-BE49-F238E27FC236}">
                <a16:creationId xmlns:a16="http://schemas.microsoft.com/office/drawing/2014/main" id="{FA7BF6D3-2A0B-37DE-F751-6E7B42DBFAB3}"/>
              </a:ext>
            </a:extLst>
          </p:cNvPr>
          <p:cNvSpPr/>
          <p:nvPr/>
        </p:nvSpPr>
        <p:spPr>
          <a:xfrm>
            <a:off x="2646966" y="6065240"/>
            <a:ext cx="5821171" cy="425349"/>
          </a:xfrm>
          <a:prstGeom prst="rect">
            <a:avLst/>
          </a:prstGeom>
          <a:noFill/>
          <a:ln w="38100" cap="flat">
            <a:solidFill>
              <a:schemeClr val="accent3"/>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7" name="Rectangle 16">
            <a:extLst>
              <a:ext uri="{FF2B5EF4-FFF2-40B4-BE49-F238E27FC236}">
                <a16:creationId xmlns:a16="http://schemas.microsoft.com/office/drawing/2014/main" id="{A484277E-72C6-4E0A-7F5A-ACDD5F9EB371}"/>
              </a:ext>
            </a:extLst>
          </p:cNvPr>
          <p:cNvSpPr/>
          <p:nvPr/>
        </p:nvSpPr>
        <p:spPr>
          <a:xfrm>
            <a:off x="9024730" y="4664765"/>
            <a:ext cx="2292627" cy="503585"/>
          </a:xfrm>
          <a:prstGeom prst="rect">
            <a:avLst/>
          </a:prstGeom>
          <a:noFill/>
          <a:ln w="38100" cap="flat">
            <a:solidFill>
              <a:srgbClr val="92D05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2" name="Rectangle 1">
            <a:extLst>
              <a:ext uri="{FF2B5EF4-FFF2-40B4-BE49-F238E27FC236}">
                <a16:creationId xmlns:a16="http://schemas.microsoft.com/office/drawing/2014/main" id="{1503E9E9-F6CC-8514-B142-DAF6162D5B82}"/>
              </a:ext>
            </a:extLst>
          </p:cNvPr>
          <p:cNvSpPr/>
          <p:nvPr/>
        </p:nvSpPr>
        <p:spPr>
          <a:xfrm>
            <a:off x="6708759" y="1465003"/>
            <a:ext cx="579936" cy="553752"/>
          </a:xfrm>
          <a:prstGeom prst="rect">
            <a:avLst/>
          </a:prstGeom>
          <a:noFill/>
          <a:ln w="38100" cap="flat">
            <a:solidFill>
              <a:schemeClr val="accent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3" name="Rectangle 2">
            <a:extLst>
              <a:ext uri="{FF2B5EF4-FFF2-40B4-BE49-F238E27FC236}">
                <a16:creationId xmlns:a16="http://schemas.microsoft.com/office/drawing/2014/main" id="{6017B014-C9D5-66D4-57A4-054FFFC8770B}"/>
              </a:ext>
            </a:extLst>
          </p:cNvPr>
          <p:cNvSpPr/>
          <p:nvPr/>
        </p:nvSpPr>
        <p:spPr>
          <a:xfrm>
            <a:off x="2646966" y="2863091"/>
            <a:ext cx="5821172" cy="847517"/>
          </a:xfrm>
          <a:prstGeom prst="rect">
            <a:avLst/>
          </a:prstGeom>
          <a:noFill/>
          <a:ln w="38100" cap="flat">
            <a:solidFill>
              <a:schemeClr val="accent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Tree>
    <p:extLst>
      <p:ext uri="{BB962C8B-B14F-4D97-AF65-F5344CB8AC3E}">
        <p14:creationId xmlns:p14="http://schemas.microsoft.com/office/powerpoint/2010/main" val="93620638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 grpId="0" animBg="1"/>
      <p:bldP spid="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170162-0EBA-2A55-BC5C-43F9EF296BB3}"/>
              </a:ext>
            </a:extLst>
          </p:cNvPr>
          <p:cNvSpPr>
            <a:spLocks noGrp="1"/>
          </p:cNvSpPr>
          <p:nvPr>
            <p:ph type="title"/>
          </p:nvPr>
        </p:nvSpPr>
        <p:spPr/>
        <p:txBody>
          <a:bodyPr/>
          <a:lstStyle/>
          <a:p>
            <a:r>
              <a:rPr lang="en-US" dirty="0"/>
              <a:t>Adding a Page Number to your Footer </a:t>
            </a:r>
          </a:p>
        </p:txBody>
      </p:sp>
      <p:pic>
        <p:nvPicPr>
          <p:cNvPr id="13" name="Picture 12">
            <a:extLst>
              <a:ext uri="{FF2B5EF4-FFF2-40B4-BE49-F238E27FC236}">
                <a16:creationId xmlns:a16="http://schemas.microsoft.com/office/drawing/2014/main" id="{DBF4FCB8-793D-76C2-BD14-C32C03184E9A}"/>
              </a:ext>
            </a:extLst>
          </p:cNvPr>
          <p:cNvPicPr>
            <a:picLocks noChangeAspect="1"/>
          </p:cNvPicPr>
          <p:nvPr/>
        </p:nvPicPr>
        <p:blipFill rotWithShape="1">
          <a:blip r:embed="rId3"/>
          <a:srcRect b="10157"/>
          <a:stretch/>
        </p:blipFill>
        <p:spPr>
          <a:xfrm>
            <a:off x="0" y="1141715"/>
            <a:ext cx="11317357" cy="5348874"/>
          </a:xfrm>
          <a:prstGeom prst="rect">
            <a:avLst/>
          </a:prstGeom>
        </p:spPr>
      </p:pic>
      <p:sp>
        <p:nvSpPr>
          <p:cNvPr id="14" name="Rectangle 13">
            <a:extLst>
              <a:ext uri="{FF2B5EF4-FFF2-40B4-BE49-F238E27FC236}">
                <a16:creationId xmlns:a16="http://schemas.microsoft.com/office/drawing/2014/main" id="{F0F0A6F1-AF5D-397E-19FD-ACB6521DC594}"/>
              </a:ext>
            </a:extLst>
          </p:cNvPr>
          <p:cNvSpPr/>
          <p:nvPr/>
        </p:nvSpPr>
        <p:spPr>
          <a:xfrm>
            <a:off x="6708760" y="1465003"/>
            <a:ext cx="579936" cy="553752"/>
          </a:xfrm>
          <a:prstGeom prst="rect">
            <a:avLst/>
          </a:prstGeom>
          <a:noFill/>
          <a:ln w="38100" cap="flat">
            <a:solidFill>
              <a:schemeClr val="accent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6" name="Rectangle 15">
            <a:extLst>
              <a:ext uri="{FF2B5EF4-FFF2-40B4-BE49-F238E27FC236}">
                <a16:creationId xmlns:a16="http://schemas.microsoft.com/office/drawing/2014/main" id="{FA7BF6D3-2A0B-37DE-F751-6E7B42DBFAB3}"/>
              </a:ext>
            </a:extLst>
          </p:cNvPr>
          <p:cNvSpPr/>
          <p:nvPr/>
        </p:nvSpPr>
        <p:spPr>
          <a:xfrm>
            <a:off x="2646966" y="6065240"/>
            <a:ext cx="5821171" cy="425349"/>
          </a:xfrm>
          <a:prstGeom prst="rect">
            <a:avLst/>
          </a:prstGeom>
          <a:noFill/>
          <a:ln w="38100" cap="flat">
            <a:solidFill>
              <a:schemeClr val="accent3"/>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7" name="Rectangle 16">
            <a:extLst>
              <a:ext uri="{FF2B5EF4-FFF2-40B4-BE49-F238E27FC236}">
                <a16:creationId xmlns:a16="http://schemas.microsoft.com/office/drawing/2014/main" id="{A484277E-72C6-4E0A-7F5A-ACDD5F9EB371}"/>
              </a:ext>
            </a:extLst>
          </p:cNvPr>
          <p:cNvSpPr/>
          <p:nvPr/>
        </p:nvSpPr>
        <p:spPr>
          <a:xfrm>
            <a:off x="354339" y="3829404"/>
            <a:ext cx="1076895" cy="225761"/>
          </a:xfrm>
          <a:prstGeom prst="rect">
            <a:avLst/>
          </a:prstGeom>
          <a:noFill/>
          <a:ln w="38100" cap="flat">
            <a:solidFill>
              <a:srgbClr val="92D05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cxnSp>
        <p:nvCxnSpPr>
          <p:cNvPr id="3" name="Straight Arrow Connector 2">
            <a:extLst>
              <a:ext uri="{FF2B5EF4-FFF2-40B4-BE49-F238E27FC236}">
                <a16:creationId xmlns:a16="http://schemas.microsoft.com/office/drawing/2014/main" id="{255381D8-A500-9B0A-84E2-C6C504BEFA4A}"/>
              </a:ext>
            </a:extLst>
          </p:cNvPr>
          <p:cNvCxnSpPr>
            <a:stCxn id="17" idx="3"/>
            <a:endCxn id="16" idx="0"/>
          </p:cNvCxnSpPr>
          <p:nvPr/>
        </p:nvCxnSpPr>
        <p:spPr>
          <a:xfrm>
            <a:off x="1431234" y="3942285"/>
            <a:ext cx="4126318" cy="212295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5" name="TextBox 4">
            <a:extLst>
              <a:ext uri="{FF2B5EF4-FFF2-40B4-BE49-F238E27FC236}">
                <a16:creationId xmlns:a16="http://schemas.microsoft.com/office/drawing/2014/main" id="{7DB662AC-1EE7-57EC-46F8-55D661153203}"/>
              </a:ext>
            </a:extLst>
          </p:cNvPr>
          <p:cNvSpPr txBox="1"/>
          <p:nvPr/>
        </p:nvSpPr>
        <p:spPr>
          <a:xfrm>
            <a:off x="4762409" y="6076380"/>
            <a:ext cx="1445265" cy="338552"/>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Calibri"/>
                <a:ea typeface="Calibri"/>
                <a:cs typeface="Calibri"/>
                <a:sym typeface="Calibri"/>
              </a:rPr>
              <a:t>[&amp;</a:t>
            </a:r>
            <a:r>
              <a:rPr kumimoji="0" lang="en-US" sz="1600" b="0" i="0" u="none" strike="noStrike" cap="none" spc="0" normalizeH="0" baseline="0" dirty="0" err="1">
                <a:ln>
                  <a:noFill/>
                </a:ln>
                <a:solidFill>
                  <a:srgbClr val="000000"/>
                </a:solidFill>
                <a:effectLst/>
                <a:uFillTx/>
                <a:latin typeface="Calibri"/>
                <a:ea typeface="Calibri"/>
                <a:cs typeface="Calibri"/>
                <a:sym typeface="Calibri"/>
              </a:rPr>
              <a:t>PageNumber</a:t>
            </a:r>
            <a:r>
              <a:rPr kumimoji="0" lang="en-US" sz="1600" b="0" i="0" u="none" strike="noStrike" cap="none" spc="0" normalizeH="0" baseline="0" dirty="0">
                <a:ln>
                  <a:noFill/>
                </a:ln>
                <a:solidFill>
                  <a:srgbClr val="000000"/>
                </a:solidFill>
                <a:effectLst/>
                <a:uFillTx/>
                <a:latin typeface="Calibri"/>
                <a:ea typeface="Calibri"/>
                <a:cs typeface="Calibri"/>
                <a:sym typeface="Calibri"/>
              </a:rPr>
              <a:t>]</a:t>
            </a:r>
          </a:p>
        </p:txBody>
      </p:sp>
    </p:spTree>
    <p:extLst>
      <p:ext uri="{BB962C8B-B14F-4D97-AF65-F5344CB8AC3E}">
        <p14:creationId xmlns:p14="http://schemas.microsoft.com/office/powerpoint/2010/main" val="1911478345"/>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9F67A0-C7A3-C6F3-1D84-CF90887F3F4C}"/>
              </a:ext>
            </a:extLst>
          </p:cNvPr>
          <p:cNvSpPr>
            <a:spLocks noGrp="1"/>
          </p:cNvSpPr>
          <p:nvPr>
            <p:ph sz="quarter" idx="10"/>
          </p:nvPr>
        </p:nvSpPr>
        <p:spPr/>
        <p:txBody>
          <a:bodyPr/>
          <a:lstStyle/>
          <a:p>
            <a:r>
              <a:rPr lang="en-US" sz="2400" dirty="0"/>
              <a:t>Add a title of your choosing to your report and try running it, then viewing it under print layout. Note that the title shows up on just one page, though the execution time shows up on every page. </a:t>
            </a:r>
            <a:br>
              <a:rPr lang="en-US" sz="2400" dirty="0"/>
            </a:br>
            <a:br>
              <a:rPr lang="en-US" sz="2400" dirty="0"/>
            </a:br>
            <a:r>
              <a:rPr lang="en-US" sz="2400" dirty="0"/>
              <a:t>Go to Insert -&gt; Header -&gt; Add Header, then move your title from the Body of your report into the Header section. </a:t>
            </a:r>
            <a:br>
              <a:rPr lang="en-US" sz="2400" dirty="0"/>
            </a:br>
            <a:br>
              <a:rPr lang="en-US" sz="2400" dirty="0"/>
            </a:br>
            <a:r>
              <a:rPr lang="en-US" sz="2400" dirty="0"/>
              <a:t>Under Built-in fields, select the page number and drag it to the footer of your report. </a:t>
            </a:r>
            <a:br>
              <a:rPr lang="en-US" sz="2400" dirty="0"/>
            </a:br>
            <a:br>
              <a:rPr lang="en-US" sz="2400" dirty="0"/>
            </a:br>
            <a:r>
              <a:rPr lang="en-US" sz="2400" dirty="0"/>
              <a:t>Try running the report again. Note that the title repeats and page numbers are present on every page.</a:t>
            </a:r>
          </a:p>
        </p:txBody>
      </p:sp>
      <p:sp>
        <p:nvSpPr>
          <p:cNvPr id="3" name="Title 2">
            <a:extLst>
              <a:ext uri="{FF2B5EF4-FFF2-40B4-BE49-F238E27FC236}">
                <a16:creationId xmlns:a16="http://schemas.microsoft.com/office/drawing/2014/main" id="{802EAC4F-0616-9D5F-F6DD-E84B10CF0671}"/>
              </a:ext>
            </a:extLst>
          </p:cNvPr>
          <p:cNvSpPr>
            <a:spLocks noGrp="1"/>
          </p:cNvSpPr>
          <p:nvPr>
            <p:ph type="title"/>
          </p:nvPr>
        </p:nvSpPr>
        <p:spPr/>
        <p:txBody>
          <a:bodyPr/>
          <a:lstStyle/>
          <a:p>
            <a:r>
              <a:rPr lang="en-US" dirty="0"/>
              <a:t>Your Turn! </a:t>
            </a:r>
          </a:p>
        </p:txBody>
      </p:sp>
    </p:spTree>
    <p:extLst>
      <p:ext uri="{BB962C8B-B14F-4D97-AF65-F5344CB8AC3E}">
        <p14:creationId xmlns:p14="http://schemas.microsoft.com/office/powerpoint/2010/main" val="342670762"/>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170162-0EBA-2A55-BC5C-43F9EF296BB3}"/>
              </a:ext>
            </a:extLst>
          </p:cNvPr>
          <p:cNvSpPr>
            <a:spLocks noGrp="1"/>
          </p:cNvSpPr>
          <p:nvPr>
            <p:ph type="title"/>
          </p:nvPr>
        </p:nvSpPr>
        <p:spPr/>
        <p:txBody>
          <a:bodyPr/>
          <a:lstStyle/>
          <a:p>
            <a:r>
              <a:rPr lang="en-US" dirty="0"/>
              <a:t>Setting up your Matrix: </a:t>
            </a:r>
            <a:br>
              <a:rPr lang="en-US" dirty="0"/>
            </a:br>
            <a:r>
              <a:rPr lang="en-US" dirty="0"/>
              <a:t>Group Order</a:t>
            </a:r>
          </a:p>
        </p:txBody>
      </p:sp>
      <p:pic>
        <p:nvPicPr>
          <p:cNvPr id="8" name="Picture 7">
            <a:extLst>
              <a:ext uri="{FF2B5EF4-FFF2-40B4-BE49-F238E27FC236}">
                <a16:creationId xmlns:a16="http://schemas.microsoft.com/office/drawing/2014/main" id="{2BF38230-F664-8EC1-CC74-579DD04A0A80}"/>
              </a:ext>
            </a:extLst>
          </p:cNvPr>
          <p:cNvPicPr>
            <a:picLocks noChangeAspect="1"/>
          </p:cNvPicPr>
          <p:nvPr/>
        </p:nvPicPr>
        <p:blipFill>
          <a:blip r:embed="rId3"/>
          <a:stretch>
            <a:fillRect/>
          </a:stretch>
        </p:blipFill>
        <p:spPr>
          <a:xfrm>
            <a:off x="3511826" y="1099198"/>
            <a:ext cx="8680173" cy="5608294"/>
          </a:xfrm>
          <a:prstGeom prst="rect">
            <a:avLst/>
          </a:prstGeom>
        </p:spPr>
      </p:pic>
      <p:sp>
        <p:nvSpPr>
          <p:cNvPr id="9" name="Callout: Right Arrow 8">
            <a:extLst>
              <a:ext uri="{FF2B5EF4-FFF2-40B4-BE49-F238E27FC236}">
                <a16:creationId xmlns:a16="http://schemas.microsoft.com/office/drawing/2014/main" id="{AC0B762D-1343-9861-0857-CF2FC04D520A}"/>
              </a:ext>
            </a:extLst>
          </p:cNvPr>
          <p:cNvSpPr/>
          <p:nvPr/>
        </p:nvSpPr>
        <p:spPr>
          <a:xfrm>
            <a:off x="357810" y="6139164"/>
            <a:ext cx="6652592" cy="646329"/>
          </a:xfrm>
          <a:prstGeom prst="rightArrowCallout">
            <a:avLst>
              <a:gd name="adj1" fmla="val 25000"/>
              <a:gd name="adj2" fmla="val 25000"/>
              <a:gd name="adj3" fmla="val 25000"/>
              <a:gd name="adj4" fmla="val 89678"/>
            </a:avLst>
          </a:prstGeom>
          <a:solidFill>
            <a:schemeClr val="accent3">
              <a:lumMod val="20000"/>
              <a:lumOff val="80000"/>
            </a:schemeClr>
          </a:solidFill>
          <a:ln w="25400" cap="flat">
            <a:solidFill>
              <a:schemeClr val="accent3"/>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Calibri"/>
                <a:ea typeface="Calibri"/>
                <a:cs typeface="Calibri"/>
                <a:sym typeface="Calibri"/>
              </a:rPr>
              <a:t>Right click on the Grouping you want to sort in the Groupings section</a:t>
            </a:r>
          </a:p>
        </p:txBody>
      </p:sp>
      <p:sp>
        <p:nvSpPr>
          <p:cNvPr id="10" name="Callout: Up Arrow 9">
            <a:extLst>
              <a:ext uri="{FF2B5EF4-FFF2-40B4-BE49-F238E27FC236}">
                <a16:creationId xmlns:a16="http://schemas.microsoft.com/office/drawing/2014/main" id="{C17B1F63-F93A-186E-56E8-5B69174D736D}"/>
              </a:ext>
            </a:extLst>
          </p:cNvPr>
          <p:cNvSpPr/>
          <p:nvPr/>
        </p:nvSpPr>
        <p:spPr>
          <a:xfrm>
            <a:off x="8532231" y="3026704"/>
            <a:ext cx="2292626" cy="990121"/>
          </a:xfrm>
          <a:prstGeom prst="upArrowCallout">
            <a:avLst/>
          </a:prstGeom>
          <a:solidFill>
            <a:srgbClr val="FFFFFF"/>
          </a:solidFill>
          <a:ln w="25400" cap="flat">
            <a:solidFill>
              <a:schemeClr val="accent3"/>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Calibri"/>
                <a:ea typeface="Calibri"/>
                <a:cs typeface="Calibri"/>
                <a:sym typeface="Calibri"/>
              </a:rPr>
              <a:t>Select the sort field for this grouping.</a:t>
            </a:r>
          </a:p>
        </p:txBody>
      </p:sp>
    </p:spTree>
    <p:extLst>
      <p:ext uri="{BB962C8B-B14F-4D97-AF65-F5344CB8AC3E}">
        <p14:creationId xmlns:p14="http://schemas.microsoft.com/office/powerpoint/2010/main" val="117690778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170162-0EBA-2A55-BC5C-43F9EF296BB3}"/>
              </a:ext>
            </a:extLst>
          </p:cNvPr>
          <p:cNvSpPr>
            <a:spLocks noGrp="1"/>
          </p:cNvSpPr>
          <p:nvPr>
            <p:ph type="title"/>
          </p:nvPr>
        </p:nvSpPr>
        <p:spPr/>
        <p:txBody>
          <a:bodyPr/>
          <a:lstStyle/>
          <a:p>
            <a:r>
              <a:rPr lang="en-US" dirty="0"/>
              <a:t>Setting up your Matrix: </a:t>
            </a:r>
            <a:br>
              <a:rPr lang="en-US" dirty="0"/>
            </a:br>
            <a:r>
              <a:rPr lang="en-US" dirty="0"/>
              <a:t>repeating column &amp; row headers</a:t>
            </a:r>
          </a:p>
        </p:txBody>
      </p:sp>
      <p:pic>
        <p:nvPicPr>
          <p:cNvPr id="3" name="Picture 2">
            <a:extLst>
              <a:ext uri="{FF2B5EF4-FFF2-40B4-BE49-F238E27FC236}">
                <a16:creationId xmlns:a16="http://schemas.microsoft.com/office/drawing/2014/main" id="{99045124-B014-8A8D-4540-EBCE33D1CCB0}"/>
              </a:ext>
            </a:extLst>
          </p:cNvPr>
          <p:cNvPicPr>
            <a:picLocks noChangeAspect="1"/>
          </p:cNvPicPr>
          <p:nvPr/>
        </p:nvPicPr>
        <p:blipFill>
          <a:blip r:embed="rId3"/>
          <a:stretch>
            <a:fillRect/>
          </a:stretch>
        </p:blipFill>
        <p:spPr>
          <a:xfrm>
            <a:off x="7768515" y="1376827"/>
            <a:ext cx="3820058" cy="4686954"/>
          </a:xfrm>
          <a:prstGeom prst="rect">
            <a:avLst/>
          </a:prstGeom>
        </p:spPr>
      </p:pic>
      <p:sp>
        <p:nvSpPr>
          <p:cNvPr id="5" name="Rectangle 4">
            <a:extLst>
              <a:ext uri="{FF2B5EF4-FFF2-40B4-BE49-F238E27FC236}">
                <a16:creationId xmlns:a16="http://schemas.microsoft.com/office/drawing/2014/main" id="{5170DC3D-34AE-968E-9624-E6B3295AF0B3}"/>
              </a:ext>
            </a:extLst>
          </p:cNvPr>
          <p:cNvSpPr/>
          <p:nvPr/>
        </p:nvSpPr>
        <p:spPr>
          <a:xfrm>
            <a:off x="7991060" y="4678017"/>
            <a:ext cx="2266123" cy="251794"/>
          </a:xfrm>
          <a:prstGeom prst="rect">
            <a:avLst/>
          </a:prstGeom>
          <a:noFill/>
          <a:ln w="381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6" name="TextBox 5">
            <a:extLst>
              <a:ext uri="{FF2B5EF4-FFF2-40B4-BE49-F238E27FC236}">
                <a16:creationId xmlns:a16="http://schemas.microsoft.com/office/drawing/2014/main" id="{ABCB1A35-2281-8A0F-D46D-3A7650262E4C}"/>
              </a:ext>
            </a:extLst>
          </p:cNvPr>
          <p:cNvSpPr txBox="1"/>
          <p:nvPr/>
        </p:nvSpPr>
        <p:spPr>
          <a:xfrm>
            <a:off x="5618922" y="3720304"/>
            <a:ext cx="954156"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2"/>
                </a:solidFill>
                <a:effectLst/>
                <a:uFillTx/>
                <a:latin typeface="Calibri"/>
                <a:ea typeface="Calibri"/>
                <a:cs typeface="Calibri"/>
                <a:sym typeface="Calibri"/>
              </a:rPr>
              <a:t>-OR-</a:t>
            </a:r>
          </a:p>
        </p:txBody>
      </p:sp>
      <p:pic>
        <p:nvPicPr>
          <p:cNvPr id="8" name="Picture 7">
            <a:extLst>
              <a:ext uri="{FF2B5EF4-FFF2-40B4-BE49-F238E27FC236}">
                <a16:creationId xmlns:a16="http://schemas.microsoft.com/office/drawing/2014/main" id="{1DDD765F-69EE-B0D2-D069-FAB0F634627E}"/>
              </a:ext>
            </a:extLst>
          </p:cNvPr>
          <p:cNvPicPr>
            <a:picLocks noChangeAspect="1"/>
          </p:cNvPicPr>
          <p:nvPr/>
        </p:nvPicPr>
        <p:blipFill>
          <a:blip r:embed="rId4"/>
          <a:stretch>
            <a:fillRect/>
          </a:stretch>
        </p:blipFill>
        <p:spPr>
          <a:xfrm>
            <a:off x="275780" y="1141715"/>
            <a:ext cx="4639366" cy="5348749"/>
          </a:xfrm>
          <a:prstGeom prst="rect">
            <a:avLst/>
          </a:prstGeom>
        </p:spPr>
      </p:pic>
      <p:sp>
        <p:nvSpPr>
          <p:cNvPr id="9" name="Rectangle 8">
            <a:extLst>
              <a:ext uri="{FF2B5EF4-FFF2-40B4-BE49-F238E27FC236}">
                <a16:creationId xmlns:a16="http://schemas.microsoft.com/office/drawing/2014/main" id="{203728B5-9E94-EDBE-4926-4B93F74165B6}"/>
              </a:ext>
            </a:extLst>
          </p:cNvPr>
          <p:cNvSpPr/>
          <p:nvPr/>
        </p:nvSpPr>
        <p:spPr>
          <a:xfrm>
            <a:off x="1716157" y="4678017"/>
            <a:ext cx="2232991" cy="702365"/>
          </a:xfrm>
          <a:prstGeom prst="rect">
            <a:avLst/>
          </a:prstGeom>
          <a:noFill/>
          <a:ln w="381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cxnSp>
        <p:nvCxnSpPr>
          <p:cNvPr id="11" name="Straight Arrow Connector 10">
            <a:extLst>
              <a:ext uri="{FF2B5EF4-FFF2-40B4-BE49-F238E27FC236}">
                <a16:creationId xmlns:a16="http://schemas.microsoft.com/office/drawing/2014/main" id="{B12B9756-8B0E-6BF2-3AB6-10CFEA095C0F}"/>
              </a:ext>
            </a:extLst>
          </p:cNvPr>
          <p:cNvCxnSpPr>
            <a:stCxn id="9" idx="3"/>
          </p:cNvCxnSpPr>
          <p:nvPr/>
        </p:nvCxnSpPr>
        <p:spPr>
          <a:xfrm flipV="1">
            <a:off x="3949148" y="4797287"/>
            <a:ext cx="4094922" cy="231913"/>
          </a:xfrm>
          <a:prstGeom prst="straightConnector1">
            <a:avLst/>
          </a:prstGeom>
          <a:ln w="38100">
            <a:solidFill>
              <a:schemeClr val="accent1"/>
            </a:solidFill>
            <a:tailEnd type="triangle"/>
          </a:ln>
        </p:spPr>
        <p:style>
          <a:lnRef idx="1">
            <a:schemeClr val="accent3"/>
          </a:lnRef>
          <a:fillRef idx="0">
            <a:schemeClr val="accent3"/>
          </a:fillRef>
          <a:effectRef idx="0">
            <a:schemeClr val="accent3"/>
          </a:effectRef>
          <a:fontRef idx="minor">
            <a:schemeClr val="tx1"/>
          </a:fontRef>
        </p:style>
      </p:cxnSp>
      <p:sp>
        <p:nvSpPr>
          <p:cNvPr id="12" name="Rectangle 11">
            <a:extLst>
              <a:ext uri="{FF2B5EF4-FFF2-40B4-BE49-F238E27FC236}">
                <a16:creationId xmlns:a16="http://schemas.microsoft.com/office/drawing/2014/main" id="{20F951D8-2BD3-B6D0-3732-401DF0E14817}"/>
              </a:ext>
            </a:extLst>
          </p:cNvPr>
          <p:cNvSpPr/>
          <p:nvPr/>
        </p:nvSpPr>
        <p:spPr>
          <a:xfrm>
            <a:off x="1716156" y="5521409"/>
            <a:ext cx="2232991" cy="702365"/>
          </a:xfrm>
          <a:prstGeom prst="rect">
            <a:avLst/>
          </a:prstGeom>
          <a:noFill/>
          <a:ln w="38100" cap="flat">
            <a:solidFill>
              <a:srgbClr val="92D05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cxnSp>
        <p:nvCxnSpPr>
          <p:cNvPr id="13" name="Straight Arrow Connector 12">
            <a:extLst>
              <a:ext uri="{FF2B5EF4-FFF2-40B4-BE49-F238E27FC236}">
                <a16:creationId xmlns:a16="http://schemas.microsoft.com/office/drawing/2014/main" id="{A12E85DC-AE4D-FA40-77CD-45E2C7C0FAE0}"/>
              </a:ext>
            </a:extLst>
          </p:cNvPr>
          <p:cNvCxnSpPr>
            <a:cxnSpLocks/>
            <a:stCxn id="12" idx="3"/>
          </p:cNvCxnSpPr>
          <p:nvPr/>
        </p:nvCxnSpPr>
        <p:spPr>
          <a:xfrm flipV="1">
            <a:off x="3949147" y="4574256"/>
            <a:ext cx="4041913" cy="1298336"/>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sp>
        <p:nvSpPr>
          <p:cNvPr id="16" name="Rectangle 15">
            <a:extLst>
              <a:ext uri="{FF2B5EF4-FFF2-40B4-BE49-F238E27FC236}">
                <a16:creationId xmlns:a16="http://schemas.microsoft.com/office/drawing/2014/main" id="{18347AAC-EECD-FA1F-C7DC-BA187E8304C3}"/>
              </a:ext>
            </a:extLst>
          </p:cNvPr>
          <p:cNvSpPr/>
          <p:nvPr/>
        </p:nvSpPr>
        <p:spPr>
          <a:xfrm>
            <a:off x="7991060" y="4381556"/>
            <a:ext cx="2266123" cy="251794"/>
          </a:xfrm>
          <a:prstGeom prst="rect">
            <a:avLst/>
          </a:prstGeom>
          <a:noFill/>
          <a:ln w="38100" cap="flat">
            <a:solidFill>
              <a:schemeClr val="accent3"/>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Tree>
    <p:extLst>
      <p:ext uri="{BB962C8B-B14F-4D97-AF65-F5344CB8AC3E}">
        <p14:creationId xmlns:p14="http://schemas.microsoft.com/office/powerpoint/2010/main" val="411315998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A3CB1E6-4B0C-3D66-9799-63076B4243A1}"/>
              </a:ext>
            </a:extLst>
          </p:cNvPr>
          <p:cNvSpPr>
            <a:spLocks noGrp="1"/>
          </p:cNvSpPr>
          <p:nvPr>
            <p:ph sz="quarter" idx="10"/>
          </p:nvPr>
        </p:nvSpPr>
        <p:spPr/>
        <p:txBody>
          <a:bodyPr/>
          <a:lstStyle/>
          <a:p>
            <a:r>
              <a:rPr lang="en-US" sz="2000" dirty="0"/>
              <a:t>Under view, click “Properties” to turn on the Properties Panel if it is not already visible. </a:t>
            </a:r>
            <a:br>
              <a:rPr lang="en-US" sz="2000" dirty="0"/>
            </a:br>
            <a:br>
              <a:rPr lang="en-US" sz="2000" dirty="0"/>
            </a:br>
            <a:r>
              <a:rPr lang="en-US" sz="2000" dirty="0"/>
              <a:t>Select the Tablix (AKA your matrix) by clicking into the upper-left box. The Parameter properties page should say “Tablix1” or similar</a:t>
            </a:r>
          </a:p>
          <a:p>
            <a:br>
              <a:rPr lang="en-US" sz="2000" dirty="0"/>
            </a:br>
            <a:r>
              <a:rPr lang="en-US" sz="2000" dirty="0"/>
              <a:t>Scroll down to the “</a:t>
            </a:r>
            <a:r>
              <a:rPr lang="en-US" sz="2000" dirty="0" err="1"/>
              <a:t>RepeatColumnHeaders</a:t>
            </a:r>
            <a:r>
              <a:rPr lang="en-US" sz="2000" dirty="0"/>
              <a:t>” and “</a:t>
            </a:r>
            <a:r>
              <a:rPr lang="en-US" sz="2000" dirty="0" err="1"/>
              <a:t>RepeatRowHeaders</a:t>
            </a:r>
            <a:r>
              <a:rPr lang="en-US" sz="2000" dirty="0"/>
              <a:t>” properties and update them from False to True.</a:t>
            </a:r>
          </a:p>
          <a:p>
            <a:br>
              <a:rPr lang="en-US" sz="2000" dirty="0"/>
            </a:br>
            <a:r>
              <a:rPr lang="en-US" sz="2000" dirty="0"/>
              <a:t>Re-run your report to confirm that the column and row headers repeat</a:t>
            </a:r>
            <a:br>
              <a:rPr lang="en-US" sz="2000" dirty="0"/>
            </a:br>
            <a:br>
              <a:rPr lang="en-US" sz="2000" dirty="0"/>
            </a:br>
            <a:r>
              <a:rPr lang="en-US" sz="2000" dirty="0"/>
              <a:t>Right click on the same upper-left box of your Tablix to open the more user-friendly Tablix Properties window. Note that the “repeat column headers” and “repeat row headers” are both checked. </a:t>
            </a:r>
            <a:br>
              <a:rPr lang="en-US" sz="2000" dirty="0"/>
            </a:br>
            <a:br>
              <a:rPr lang="en-US" sz="2000" dirty="0"/>
            </a:br>
            <a:r>
              <a:rPr lang="en-US" sz="2000" dirty="0"/>
              <a:t>Using the Tablix Properties window is simply another way to change the settings for your Tablix, and update the properties accordingly </a:t>
            </a:r>
          </a:p>
        </p:txBody>
      </p:sp>
      <p:sp>
        <p:nvSpPr>
          <p:cNvPr id="3" name="Title 2">
            <a:extLst>
              <a:ext uri="{FF2B5EF4-FFF2-40B4-BE49-F238E27FC236}">
                <a16:creationId xmlns:a16="http://schemas.microsoft.com/office/drawing/2014/main" id="{58FC0348-5AA7-9B66-C52B-84F474511C46}"/>
              </a:ext>
            </a:extLst>
          </p:cNvPr>
          <p:cNvSpPr>
            <a:spLocks noGrp="1"/>
          </p:cNvSpPr>
          <p:nvPr>
            <p:ph type="title"/>
          </p:nvPr>
        </p:nvSpPr>
        <p:spPr/>
        <p:txBody>
          <a:bodyPr/>
          <a:lstStyle/>
          <a:p>
            <a:r>
              <a:rPr lang="en-US" dirty="0"/>
              <a:t>Your Turn! </a:t>
            </a:r>
          </a:p>
        </p:txBody>
      </p:sp>
    </p:spTree>
    <p:extLst>
      <p:ext uri="{BB962C8B-B14F-4D97-AF65-F5344CB8AC3E}">
        <p14:creationId xmlns:p14="http://schemas.microsoft.com/office/powerpoint/2010/main" val="302444498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97ECCF-A309-5668-812E-26DA0FD9E97D}"/>
              </a:ext>
            </a:extLst>
          </p:cNvPr>
          <p:cNvPicPr>
            <a:picLocks noChangeAspect="1"/>
          </p:cNvPicPr>
          <p:nvPr/>
        </p:nvPicPr>
        <p:blipFill rotWithShape="1">
          <a:blip r:embed="rId3"/>
          <a:srcRect b="64092"/>
          <a:stretch/>
        </p:blipFill>
        <p:spPr>
          <a:xfrm>
            <a:off x="193731" y="1399646"/>
            <a:ext cx="11804538" cy="3190414"/>
          </a:xfrm>
          <a:prstGeom prst="rect">
            <a:avLst/>
          </a:prstGeom>
        </p:spPr>
      </p:pic>
      <p:sp>
        <p:nvSpPr>
          <p:cNvPr id="6" name="Arrow: Right 5">
            <a:extLst>
              <a:ext uri="{FF2B5EF4-FFF2-40B4-BE49-F238E27FC236}">
                <a16:creationId xmlns:a16="http://schemas.microsoft.com/office/drawing/2014/main" id="{072C862A-E9B7-7AA8-6641-4EF59B3D4382}"/>
              </a:ext>
            </a:extLst>
          </p:cNvPr>
          <p:cNvSpPr/>
          <p:nvPr/>
        </p:nvSpPr>
        <p:spPr>
          <a:xfrm rot="10800000">
            <a:off x="5746136" y="3431039"/>
            <a:ext cx="632459" cy="3941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A28BB02D-7635-3B50-6E10-12F1A19BA814}"/>
              </a:ext>
            </a:extLst>
          </p:cNvPr>
          <p:cNvSpPr txBox="1"/>
          <p:nvPr/>
        </p:nvSpPr>
        <p:spPr>
          <a:xfrm>
            <a:off x="6576332" y="3226018"/>
            <a:ext cx="5190787" cy="8267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EE2A7B"/>
                </a:solidFill>
                <a:effectLst/>
                <a:uLnTx/>
                <a:uFillTx/>
                <a:latin typeface="Arial" panose="020B0604020202020204"/>
                <a:ea typeface="+mn-ea"/>
                <a:cs typeface="+mn-cs"/>
              </a:rPr>
              <a:t>Today’s mission: replace paginated dread with paginated </a:t>
            </a:r>
            <a:r>
              <a:rPr kumimoji="0" lang="en-US" sz="2400" b="0" i="1" u="none" strike="noStrike" kern="1200" cap="none" spc="0" normalizeH="0" baseline="0" noProof="0" dirty="0">
                <a:ln>
                  <a:noFill/>
                </a:ln>
                <a:solidFill>
                  <a:srgbClr val="EE2A7B"/>
                </a:solidFill>
                <a:effectLst/>
                <a:uLnTx/>
                <a:uFillTx/>
                <a:latin typeface="Arial" panose="020B0604020202020204"/>
                <a:ea typeface="+mn-ea"/>
                <a:cs typeface="+mn-cs"/>
              </a:rPr>
              <a:t>confidence</a:t>
            </a:r>
          </a:p>
        </p:txBody>
      </p:sp>
      <p:sp>
        <p:nvSpPr>
          <p:cNvPr id="11" name="Rectangle 10">
            <a:extLst>
              <a:ext uri="{FF2B5EF4-FFF2-40B4-BE49-F238E27FC236}">
                <a16:creationId xmlns:a16="http://schemas.microsoft.com/office/drawing/2014/main" id="{78814A60-1B70-BBEB-E95D-13031E8C0C3A}"/>
              </a:ext>
            </a:extLst>
          </p:cNvPr>
          <p:cNvSpPr/>
          <p:nvPr/>
        </p:nvSpPr>
        <p:spPr>
          <a:xfrm flipV="1">
            <a:off x="1098217" y="3771393"/>
            <a:ext cx="533542" cy="4571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4" name="TextBox 13">
            <a:extLst>
              <a:ext uri="{FF2B5EF4-FFF2-40B4-BE49-F238E27FC236}">
                <a16:creationId xmlns:a16="http://schemas.microsoft.com/office/drawing/2014/main" id="{17E790E1-422B-0BF5-4DB9-E5587DCAE130}"/>
              </a:ext>
            </a:extLst>
          </p:cNvPr>
          <p:cNvSpPr txBox="1"/>
          <p:nvPr/>
        </p:nvSpPr>
        <p:spPr>
          <a:xfrm>
            <a:off x="10624478" y="1479776"/>
            <a:ext cx="1105030" cy="45929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EE2A7B"/>
                </a:solidFill>
                <a:effectLst/>
                <a:uLnTx/>
                <a:uFillTx/>
                <a:latin typeface="Baguet Script" panose="020B0604020202020204" pitchFamily="2" charset="0"/>
                <a:ea typeface="+mn-ea"/>
                <a:cs typeface="+mn-cs"/>
              </a:rPr>
              <a:t>Would</a:t>
            </a:r>
            <a:endParaRPr kumimoji="0" lang="en-US" sz="1800" b="0" i="0" u="none" strike="noStrike" kern="1200" cap="none" spc="0" normalizeH="0" baseline="0" noProof="0" dirty="0">
              <a:ln>
                <a:noFill/>
              </a:ln>
              <a:solidFill>
                <a:srgbClr val="EE2A7B"/>
              </a:solidFill>
              <a:effectLst/>
              <a:uLnTx/>
              <a:uFillTx/>
              <a:latin typeface="Baguet Script" panose="020B0604020202020204" pitchFamily="2" charset="0"/>
              <a:ea typeface="+mn-ea"/>
              <a:cs typeface="+mn-cs"/>
            </a:endParaRPr>
          </a:p>
        </p:txBody>
      </p:sp>
      <p:cxnSp>
        <p:nvCxnSpPr>
          <p:cNvPr id="15" name="Straight Arrow Connector 14">
            <a:extLst>
              <a:ext uri="{FF2B5EF4-FFF2-40B4-BE49-F238E27FC236}">
                <a16:creationId xmlns:a16="http://schemas.microsoft.com/office/drawing/2014/main" id="{B5D2F27C-B1D2-D902-145C-368D08889BFB}"/>
              </a:ext>
            </a:extLst>
          </p:cNvPr>
          <p:cNvCxnSpPr>
            <a:cxnSpLocks/>
          </p:cNvCxnSpPr>
          <p:nvPr/>
        </p:nvCxnSpPr>
        <p:spPr>
          <a:xfrm>
            <a:off x="11265582" y="1837713"/>
            <a:ext cx="0" cy="195067"/>
          </a:xfrm>
          <a:prstGeom prst="straightConnector1">
            <a:avLst/>
          </a:prstGeom>
          <a:ln w="38100">
            <a:solidFill>
              <a:schemeClr val="accent3"/>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04370353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216C9-7139-6D44-02A1-2041D33A4A4A}"/>
              </a:ext>
            </a:extLst>
          </p:cNvPr>
          <p:cNvSpPr>
            <a:spLocks noGrp="1"/>
          </p:cNvSpPr>
          <p:nvPr>
            <p:ph type="title"/>
          </p:nvPr>
        </p:nvSpPr>
        <p:spPr>
          <a:xfrm>
            <a:off x="151748" y="1"/>
            <a:ext cx="9469924" cy="912682"/>
          </a:xfrm>
        </p:spPr>
        <p:txBody>
          <a:bodyPr anchor="b">
            <a:normAutofit/>
          </a:bodyPr>
          <a:lstStyle/>
          <a:p>
            <a:r>
              <a:rPr lang="en-US" sz="3400" dirty="0"/>
              <a:t>Getting your report print ready </a:t>
            </a:r>
          </a:p>
        </p:txBody>
      </p:sp>
      <p:sp>
        <p:nvSpPr>
          <p:cNvPr id="21" name="TextBox 20">
            <a:extLst>
              <a:ext uri="{FF2B5EF4-FFF2-40B4-BE49-F238E27FC236}">
                <a16:creationId xmlns:a16="http://schemas.microsoft.com/office/drawing/2014/main" id="{0582E664-472A-FCA7-5023-8309CD73BF52}"/>
              </a:ext>
            </a:extLst>
          </p:cNvPr>
          <p:cNvSpPr txBox="1"/>
          <p:nvPr/>
        </p:nvSpPr>
        <p:spPr>
          <a:xfrm>
            <a:off x="211536" y="1381982"/>
            <a:ext cx="4969112" cy="1323439"/>
          </a:xfrm>
          <a:prstGeom prst="rect">
            <a:avLst/>
          </a:prstGeom>
          <a:noFill/>
        </p:spPr>
        <p:txBody>
          <a:bodyPr wrap="square" rtlCol="0">
            <a:spAutoFit/>
          </a:bodyPr>
          <a:lstStyle/>
          <a:p>
            <a:pPr marL="0" indent="0">
              <a:buNone/>
            </a:pPr>
            <a:r>
              <a:rPr lang="en-US" sz="2000" dirty="0"/>
              <a:t> Define </a:t>
            </a:r>
            <a:r>
              <a:rPr lang="en-US" sz="2000" b="1" dirty="0"/>
              <a:t>Report Properties</a:t>
            </a:r>
            <a:endParaRPr lang="en-US" sz="2000" dirty="0"/>
          </a:p>
          <a:p>
            <a:pPr marL="342900" indent="-342900">
              <a:buFont typeface="Arial" panose="020B0604020202020204" pitchFamily="34" charset="0"/>
              <a:buChar char="•"/>
            </a:pPr>
            <a:r>
              <a:rPr lang="en-US" sz="2000" dirty="0"/>
              <a:t>paper size &amp; margins</a:t>
            </a:r>
          </a:p>
          <a:p>
            <a:pPr marL="342900" indent="-342900">
              <a:buFont typeface="Arial" panose="020B0604020202020204" pitchFamily="34" charset="0"/>
              <a:buChar char="•"/>
            </a:pPr>
            <a:r>
              <a:rPr lang="en-US" sz="2000" dirty="0"/>
              <a:t>Set “Consume Container White Space” to “True” (if it isn’t already) </a:t>
            </a:r>
          </a:p>
        </p:txBody>
      </p:sp>
      <p:pic>
        <p:nvPicPr>
          <p:cNvPr id="34" name="Picture 33">
            <a:extLst>
              <a:ext uri="{FF2B5EF4-FFF2-40B4-BE49-F238E27FC236}">
                <a16:creationId xmlns:a16="http://schemas.microsoft.com/office/drawing/2014/main" id="{76625979-4BE0-CE3F-054A-C61739707CE4}"/>
              </a:ext>
            </a:extLst>
          </p:cNvPr>
          <p:cNvPicPr>
            <a:picLocks noChangeAspect="1"/>
          </p:cNvPicPr>
          <p:nvPr/>
        </p:nvPicPr>
        <p:blipFill>
          <a:blip r:embed="rId3"/>
          <a:stretch>
            <a:fillRect/>
          </a:stretch>
        </p:blipFill>
        <p:spPr>
          <a:xfrm>
            <a:off x="7887670" y="1131682"/>
            <a:ext cx="4304330" cy="5722345"/>
          </a:xfrm>
          <a:prstGeom prst="rect">
            <a:avLst/>
          </a:prstGeom>
        </p:spPr>
      </p:pic>
      <p:sp>
        <p:nvSpPr>
          <p:cNvPr id="18" name="Rectangle 17">
            <a:extLst>
              <a:ext uri="{FF2B5EF4-FFF2-40B4-BE49-F238E27FC236}">
                <a16:creationId xmlns:a16="http://schemas.microsoft.com/office/drawing/2014/main" id="{7C01B33C-F2A2-6404-6420-528F703E7D44}"/>
              </a:ext>
            </a:extLst>
          </p:cNvPr>
          <p:cNvSpPr/>
          <p:nvPr/>
        </p:nvSpPr>
        <p:spPr>
          <a:xfrm>
            <a:off x="6465849" y="1141715"/>
            <a:ext cx="6096000" cy="57123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E56CA8FE-2C92-3F21-812F-04522CFCE53A}"/>
              </a:ext>
            </a:extLst>
          </p:cNvPr>
          <p:cNvPicPr>
            <a:picLocks noChangeAspect="1"/>
          </p:cNvPicPr>
          <p:nvPr/>
        </p:nvPicPr>
        <p:blipFill>
          <a:blip r:embed="rId4"/>
          <a:stretch>
            <a:fillRect/>
          </a:stretch>
        </p:blipFill>
        <p:spPr>
          <a:xfrm>
            <a:off x="7862642" y="1217576"/>
            <a:ext cx="4470133" cy="4789428"/>
          </a:xfrm>
          <a:prstGeom prst="rect">
            <a:avLst/>
          </a:prstGeom>
        </p:spPr>
      </p:pic>
      <p:sp>
        <p:nvSpPr>
          <p:cNvPr id="25" name="TextBox 24">
            <a:extLst>
              <a:ext uri="{FF2B5EF4-FFF2-40B4-BE49-F238E27FC236}">
                <a16:creationId xmlns:a16="http://schemas.microsoft.com/office/drawing/2014/main" id="{C1B6EE80-F363-BD13-FA71-33C09EADD11F}"/>
              </a:ext>
            </a:extLst>
          </p:cNvPr>
          <p:cNvSpPr txBox="1"/>
          <p:nvPr/>
        </p:nvSpPr>
        <p:spPr>
          <a:xfrm>
            <a:off x="211536" y="3753961"/>
            <a:ext cx="5545778" cy="2092881"/>
          </a:xfrm>
          <a:prstGeom prst="rect">
            <a:avLst/>
          </a:prstGeom>
          <a:noFill/>
        </p:spPr>
        <p:txBody>
          <a:bodyPr wrap="square" rtlCol="0">
            <a:spAutoFit/>
          </a:bodyPr>
          <a:lstStyle/>
          <a:p>
            <a:r>
              <a:rPr lang="en-US" sz="2000" dirty="0"/>
              <a:t>Set your </a:t>
            </a:r>
            <a:r>
              <a:rPr lang="en-US" sz="2000" b="1" dirty="0"/>
              <a:t>Body Properties to match </a:t>
            </a:r>
          </a:p>
          <a:p>
            <a:r>
              <a:rPr lang="en-US" sz="2000" dirty="0">
                <a:solidFill>
                  <a:schemeClr val="accent1"/>
                </a:solidFill>
              </a:rPr>
              <a:t>Set Body Width </a:t>
            </a:r>
            <a:r>
              <a:rPr lang="en-US" sz="2000" dirty="0"/>
              <a:t>= </a:t>
            </a:r>
            <a:r>
              <a:rPr lang="en-US" sz="2000" b="1" dirty="0">
                <a:solidFill>
                  <a:schemeClr val="accent3"/>
                </a:solidFill>
              </a:rPr>
              <a:t>Report Width less margin</a:t>
            </a:r>
            <a:br>
              <a:rPr lang="en-US" sz="2000" b="1" dirty="0">
                <a:solidFill>
                  <a:schemeClr val="accent3"/>
                </a:solidFill>
              </a:rPr>
            </a:br>
            <a:r>
              <a:rPr lang="en-US" sz="2000" dirty="0"/>
              <a:t>Width 11 inches – 2 * (1 inch margin)  </a:t>
            </a:r>
            <a:r>
              <a:rPr lang="en-US" sz="2000" b="1" dirty="0">
                <a:solidFill>
                  <a:schemeClr val="accent3"/>
                </a:solidFill>
              </a:rPr>
              <a:t>= 9 inches </a:t>
            </a:r>
            <a:br>
              <a:rPr lang="en-US" sz="2000" b="1" dirty="0">
                <a:solidFill>
                  <a:schemeClr val="accent3"/>
                </a:solidFill>
              </a:rPr>
            </a:br>
            <a:endParaRPr lang="en-US" sz="1200" b="1" dirty="0">
              <a:solidFill>
                <a:schemeClr val="accent3"/>
              </a:solidFill>
            </a:endParaRPr>
          </a:p>
          <a:p>
            <a:r>
              <a:rPr lang="en-US" sz="2000" dirty="0"/>
              <a:t>Body Height should leave</a:t>
            </a:r>
            <a:r>
              <a:rPr lang="en-US" sz="2000" b="1" dirty="0"/>
              <a:t> no white space</a:t>
            </a:r>
            <a:r>
              <a:rPr lang="en-US" sz="2000" dirty="0"/>
              <a:t> between end of Tablix &amp; footer</a:t>
            </a:r>
          </a:p>
          <a:p>
            <a:endParaRPr lang="en-US" dirty="0"/>
          </a:p>
        </p:txBody>
      </p:sp>
      <p:sp>
        <p:nvSpPr>
          <p:cNvPr id="7" name="TextBox 6">
            <a:extLst>
              <a:ext uri="{FF2B5EF4-FFF2-40B4-BE49-F238E27FC236}">
                <a16:creationId xmlns:a16="http://schemas.microsoft.com/office/drawing/2014/main" id="{95F92D8D-931C-DF87-7392-3D3F8A2709DC}"/>
              </a:ext>
            </a:extLst>
          </p:cNvPr>
          <p:cNvSpPr txBox="1"/>
          <p:nvPr/>
        </p:nvSpPr>
        <p:spPr>
          <a:xfrm>
            <a:off x="248845" y="6007004"/>
            <a:ext cx="557440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Not sure what page size to use? </a:t>
            </a:r>
            <a:r>
              <a:rPr lang="en-US" b="1" dirty="0"/>
              <a:t>Check your office printers</a:t>
            </a:r>
            <a:endParaRPr kumimoji="0" lang="en-US" sz="1800" b="1" i="0" u="none" strike="noStrike" cap="none" spc="0" normalizeH="0" baseline="0" dirty="0">
              <a:ln>
                <a:noFill/>
              </a:ln>
              <a:solidFill>
                <a:srgbClr val="000000"/>
              </a:solidFill>
              <a:effectLst/>
              <a:uFillTx/>
              <a:latin typeface="Calibri"/>
              <a:ea typeface="Calibri"/>
              <a:cs typeface="Calibri"/>
              <a:sym typeface="Calibri"/>
            </a:endParaRPr>
          </a:p>
        </p:txBody>
      </p:sp>
      <p:sp>
        <p:nvSpPr>
          <p:cNvPr id="9" name="Arrow: Right 8">
            <a:extLst>
              <a:ext uri="{FF2B5EF4-FFF2-40B4-BE49-F238E27FC236}">
                <a16:creationId xmlns:a16="http://schemas.microsoft.com/office/drawing/2014/main" id="{A01FC538-573D-DEBE-F443-D3F7FA4B6D21}"/>
              </a:ext>
            </a:extLst>
          </p:cNvPr>
          <p:cNvSpPr/>
          <p:nvPr/>
        </p:nvSpPr>
        <p:spPr>
          <a:xfrm>
            <a:off x="248845" y="2742716"/>
            <a:ext cx="7366073" cy="840815"/>
          </a:xfrm>
          <a:prstGeom prst="rightArrow">
            <a:avLst>
              <a:gd name="adj1" fmla="val 43622"/>
              <a:gd name="adj2" fmla="val 56628"/>
            </a:avLst>
          </a:prstGeom>
          <a:solidFill>
            <a:schemeClr val="tx2">
              <a:lumMod val="60000"/>
              <a:lumOff val="40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Calibri"/>
                <a:ea typeface="Calibri"/>
                <a:cs typeface="Calibri"/>
                <a:sym typeface="Calibri"/>
              </a:rPr>
              <a:t>Right click in the gray area of your report</a:t>
            </a:r>
            <a:r>
              <a:rPr kumimoji="0" lang="en-US" sz="1800" b="0" i="0" u="none" strike="noStrike" cap="none" spc="0" normalizeH="0" dirty="0">
                <a:ln>
                  <a:noFill/>
                </a:ln>
                <a:solidFill>
                  <a:srgbClr val="000000"/>
                </a:solidFill>
                <a:effectLst/>
                <a:uFillTx/>
                <a:latin typeface="Calibri"/>
                <a:ea typeface="Calibri"/>
                <a:cs typeface="Calibri"/>
                <a:sym typeface="Calibri"/>
              </a:rPr>
              <a:t> </a:t>
            </a:r>
            <a:r>
              <a:rPr kumimoji="0" lang="en-US" sz="1800" b="0" i="0" u="none" strike="noStrike" cap="none" spc="0" normalizeH="0" baseline="0" dirty="0">
                <a:ln>
                  <a:noFill/>
                </a:ln>
                <a:solidFill>
                  <a:srgbClr val="000000"/>
                </a:solidFill>
                <a:effectLst/>
                <a:uFillTx/>
                <a:latin typeface="Calibri"/>
                <a:ea typeface="Calibri"/>
                <a:cs typeface="Calibri"/>
                <a:sym typeface="Calibri"/>
              </a:rPr>
              <a:t>to see &amp; update </a:t>
            </a:r>
            <a:r>
              <a:rPr lang="en-US" dirty="0"/>
              <a:t>report</a:t>
            </a:r>
            <a:r>
              <a:rPr kumimoji="0" lang="en-US" sz="1800" b="0" i="0" u="none" strike="noStrike" cap="none" spc="0" normalizeH="0" baseline="0" dirty="0">
                <a:ln>
                  <a:noFill/>
                </a:ln>
                <a:solidFill>
                  <a:srgbClr val="000000"/>
                </a:solidFill>
                <a:effectLst/>
                <a:uFillTx/>
                <a:latin typeface="Calibri"/>
                <a:ea typeface="Calibri"/>
                <a:cs typeface="Calibri"/>
                <a:sym typeface="Calibri"/>
              </a:rPr>
              <a:t> properties </a:t>
            </a:r>
          </a:p>
        </p:txBody>
      </p:sp>
    </p:spTree>
    <p:extLst>
      <p:ext uri="{BB962C8B-B14F-4D97-AF65-F5344CB8AC3E}">
        <p14:creationId xmlns:p14="http://schemas.microsoft.com/office/powerpoint/2010/main" val="181466839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8" grpId="0" animBg="1"/>
      <p:bldP spid="25" grpId="0"/>
      <p:bldP spid="7" grpId="0"/>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A3CB1E6-4B0C-3D66-9799-63076B4243A1}"/>
              </a:ext>
            </a:extLst>
          </p:cNvPr>
          <p:cNvSpPr>
            <a:spLocks noGrp="1"/>
          </p:cNvSpPr>
          <p:nvPr>
            <p:ph sz="quarter" idx="10"/>
          </p:nvPr>
        </p:nvSpPr>
        <p:spPr>
          <a:xfrm>
            <a:off x="152400" y="1306512"/>
            <a:ext cx="11887200" cy="5279818"/>
          </a:xfrm>
        </p:spPr>
        <p:txBody>
          <a:bodyPr/>
          <a:lstStyle/>
          <a:p>
            <a:r>
              <a:rPr lang="en-US" sz="2000" dirty="0"/>
              <a:t>Under view, click “Properties” to turn on the Properties Panel if it is not already visible</a:t>
            </a:r>
          </a:p>
          <a:p>
            <a:endParaRPr lang="en-US" sz="2000" dirty="0"/>
          </a:p>
          <a:p>
            <a:r>
              <a:rPr lang="en-US" sz="2000" dirty="0"/>
              <a:t>Right click in the gray area and select “Report Properties”, update them to “Letter” and “Landscape”. Note that updating these values in the report properties window automatically updates the values in the Report Properties pane. Check to see that the margins are 1 inch each. </a:t>
            </a:r>
            <a:br>
              <a:rPr lang="en-US" sz="2000" dirty="0"/>
            </a:br>
            <a:br>
              <a:rPr lang="en-US" sz="2000" dirty="0"/>
            </a:br>
            <a:r>
              <a:rPr lang="en-US" sz="2000" dirty="0"/>
              <a:t>Update the “</a:t>
            </a:r>
            <a:r>
              <a:rPr lang="en-US" sz="2000" dirty="0" err="1"/>
              <a:t>ConsumeContainerWhiteSpace</a:t>
            </a:r>
            <a:r>
              <a:rPr lang="en-US" sz="2000" dirty="0"/>
              <a:t>” value to “True” </a:t>
            </a:r>
            <a:br>
              <a:rPr lang="en-US" sz="2000" dirty="0"/>
            </a:br>
            <a:br>
              <a:rPr lang="en-US" sz="2000" dirty="0"/>
            </a:br>
            <a:r>
              <a:rPr lang="en-US" sz="2000" dirty="0"/>
              <a:t>Click in the Body of your report (the white area between the header and the footer) to select the Body in the properties pane. Update the Width to match the Report size less margins (if you’re using letter in landscape mode with 1-inch margins, this will be 9 inches). </a:t>
            </a:r>
            <a:br>
              <a:rPr lang="en-US" sz="2000" dirty="0"/>
            </a:br>
            <a:br>
              <a:rPr lang="en-US" sz="2000" dirty="0"/>
            </a:br>
            <a:r>
              <a:rPr lang="en-US" sz="2000" dirty="0"/>
              <a:t>Move your matrix up to the top of the body area, and move the footer to the bottom of the matrix. </a:t>
            </a:r>
            <a:br>
              <a:rPr lang="en-US" sz="2000" dirty="0"/>
            </a:br>
            <a:br>
              <a:rPr lang="en-US" sz="2000" dirty="0"/>
            </a:br>
            <a:r>
              <a:rPr lang="en-US" sz="2000" dirty="0"/>
              <a:t>Try running your report to see how the print out has changed </a:t>
            </a:r>
          </a:p>
          <a:p>
            <a:endParaRPr lang="en-US" sz="2000" dirty="0"/>
          </a:p>
        </p:txBody>
      </p:sp>
      <p:sp>
        <p:nvSpPr>
          <p:cNvPr id="3" name="Title 2">
            <a:extLst>
              <a:ext uri="{FF2B5EF4-FFF2-40B4-BE49-F238E27FC236}">
                <a16:creationId xmlns:a16="http://schemas.microsoft.com/office/drawing/2014/main" id="{58FC0348-5AA7-9B66-C52B-84F474511C46}"/>
              </a:ext>
            </a:extLst>
          </p:cNvPr>
          <p:cNvSpPr>
            <a:spLocks noGrp="1"/>
          </p:cNvSpPr>
          <p:nvPr>
            <p:ph type="title"/>
          </p:nvPr>
        </p:nvSpPr>
        <p:spPr/>
        <p:txBody>
          <a:bodyPr/>
          <a:lstStyle/>
          <a:p>
            <a:r>
              <a:rPr lang="en-US" dirty="0"/>
              <a:t>Your Turn! </a:t>
            </a:r>
          </a:p>
        </p:txBody>
      </p:sp>
    </p:spTree>
    <p:extLst>
      <p:ext uri="{BB962C8B-B14F-4D97-AF65-F5344CB8AC3E}">
        <p14:creationId xmlns:p14="http://schemas.microsoft.com/office/powerpoint/2010/main" val="59535608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0821E6-F85D-4C94-2D11-CD0654A07648}"/>
              </a:ext>
            </a:extLst>
          </p:cNvPr>
          <p:cNvSpPr>
            <a:spLocks noGrp="1"/>
          </p:cNvSpPr>
          <p:nvPr>
            <p:ph type="body" sz="quarter" idx="11"/>
          </p:nvPr>
        </p:nvSpPr>
        <p:spPr>
          <a:xfrm>
            <a:off x="758824" y="1639888"/>
            <a:ext cx="5768099" cy="4541837"/>
          </a:xfrm>
        </p:spPr>
        <p:txBody>
          <a:bodyPr/>
          <a:lstStyle/>
          <a:p>
            <a:pPr hangingPunct="1">
              <a:lnSpc>
                <a:spcPct val="120000"/>
              </a:lnSpc>
            </a:pPr>
            <a:r>
              <a:rPr lang="en-US" sz="2400" dirty="0"/>
              <a:t>Paginated reports for the uninitiated</a:t>
            </a:r>
          </a:p>
          <a:p>
            <a:pPr hangingPunct="1">
              <a:lnSpc>
                <a:spcPct val="120000"/>
              </a:lnSpc>
            </a:pPr>
            <a:r>
              <a:rPr lang="en-US" sz="2400" dirty="0"/>
              <a:t>Creating a paginated data source </a:t>
            </a:r>
          </a:p>
          <a:p>
            <a:pPr hangingPunct="1">
              <a:lnSpc>
                <a:spcPct val="120000"/>
              </a:lnSpc>
            </a:pPr>
            <a:r>
              <a:rPr lang="en-US" sz="2400" dirty="0"/>
              <a:t>Understanding and creating Data Regions </a:t>
            </a:r>
          </a:p>
          <a:p>
            <a:pPr hangingPunct="1">
              <a:lnSpc>
                <a:spcPct val="120000"/>
              </a:lnSpc>
            </a:pPr>
            <a:r>
              <a:rPr lang="en-US" sz="2400" dirty="0"/>
              <a:t>Intro to report filters and parameters</a:t>
            </a:r>
          </a:p>
          <a:p>
            <a:pPr hangingPunct="1">
              <a:lnSpc>
                <a:spcPct val="120000"/>
              </a:lnSpc>
            </a:pPr>
            <a:r>
              <a:rPr lang="en-US" sz="2400" dirty="0"/>
              <a:t>Intro to formatting</a:t>
            </a:r>
          </a:p>
          <a:p>
            <a:endParaRPr lang="en-US" dirty="0"/>
          </a:p>
        </p:txBody>
      </p:sp>
      <p:sp>
        <p:nvSpPr>
          <p:cNvPr id="3" name="Content Placeholder 2">
            <a:extLst>
              <a:ext uri="{FF2B5EF4-FFF2-40B4-BE49-F238E27FC236}">
                <a16:creationId xmlns:a16="http://schemas.microsoft.com/office/drawing/2014/main" id="{B4555614-476A-BA63-3143-1A683292AD23}"/>
              </a:ext>
            </a:extLst>
          </p:cNvPr>
          <p:cNvSpPr txBox="1">
            <a:spLocks/>
          </p:cNvSpPr>
          <p:nvPr/>
        </p:nvSpPr>
        <p:spPr>
          <a:xfrm>
            <a:off x="1115568" y="2189266"/>
            <a:ext cx="10168128" cy="3323355"/>
          </a:xfrm>
          <a:prstGeom prst="rect">
            <a:avLst/>
          </a:prstGeom>
        </p:spPr>
        <p:txBody>
          <a:bodyPr>
            <a:normAutofit/>
          </a:bodyPr>
          <a:lstStyle>
            <a:lvl1pPr marL="0" marR="0" indent="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1pPr>
            <a:lvl2pPr marL="0" marR="0" indent="4572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2pPr>
            <a:lvl3pPr marL="0" marR="0" indent="9144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3pPr>
            <a:lvl4pPr marL="0" marR="0" indent="13716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4pPr>
            <a:lvl5pPr marL="0" marR="0" indent="18288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5pPr>
            <a:lvl6pPr marL="0" marR="0" indent="22860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6pPr>
            <a:lvl7pPr marL="0" marR="0" indent="27432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7pPr>
            <a:lvl8pPr marL="0" marR="0" indent="32004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8pPr>
            <a:lvl9pPr marL="0" marR="0" indent="36576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9pPr>
          </a:lstStyle>
          <a:p>
            <a:pPr hangingPunct="1"/>
            <a:endParaRPr lang="en-US" sz="3600" dirty="0"/>
          </a:p>
        </p:txBody>
      </p:sp>
      <p:sp>
        <p:nvSpPr>
          <p:cNvPr id="4" name="TextBox 3">
            <a:extLst>
              <a:ext uri="{FF2B5EF4-FFF2-40B4-BE49-F238E27FC236}">
                <a16:creationId xmlns:a16="http://schemas.microsoft.com/office/drawing/2014/main" id="{9F2B54CE-5A05-177D-A9C0-05E9AADE9994}"/>
              </a:ext>
            </a:extLst>
          </p:cNvPr>
          <p:cNvSpPr txBox="1"/>
          <p:nvPr/>
        </p:nvSpPr>
        <p:spPr>
          <a:xfrm>
            <a:off x="758824" y="5729607"/>
            <a:ext cx="4493281" cy="523220"/>
          </a:xfrm>
          <a:prstGeom prst="rect">
            <a:avLst/>
          </a:prstGeom>
          <a:noFill/>
        </p:spPr>
        <p:txBody>
          <a:bodyPr wrap="none" rtlCol="0">
            <a:spAutoFit/>
          </a:bodyPr>
          <a:lstStyle/>
          <a:p>
            <a:r>
              <a:rPr lang="en-US" sz="2800" dirty="0">
                <a:solidFill>
                  <a:schemeClr val="accent3"/>
                </a:solidFill>
              </a:rPr>
              <a:t>Concept</a:t>
            </a:r>
            <a:r>
              <a:rPr lang="en-US" sz="2800" dirty="0"/>
              <a:t> | </a:t>
            </a:r>
            <a:r>
              <a:rPr lang="en-US" sz="2800" dirty="0">
                <a:solidFill>
                  <a:schemeClr val="accent4"/>
                </a:solidFill>
              </a:rPr>
              <a:t>Demo</a:t>
            </a:r>
            <a:r>
              <a:rPr lang="en-US" sz="2800" dirty="0"/>
              <a:t> | </a:t>
            </a:r>
            <a:r>
              <a:rPr lang="en-US" sz="2800" dirty="0">
                <a:solidFill>
                  <a:schemeClr val="accent6"/>
                </a:solidFill>
              </a:rPr>
              <a:t>Practice</a:t>
            </a:r>
            <a:r>
              <a:rPr lang="en-US" sz="2800" dirty="0"/>
              <a:t> </a:t>
            </a:r>
          </a:p>
        </p:txBody>
      </p:sp>
      <p:sp>
        <p:nvSpPr>
          <p:cNvPr id="6" name="TextBox 5">
            <a:extLst>
              <a:ext uri="{FF2B5EF4-FFF2-40B4-BE49-F238E27FC236}">
                <a16:creationId xmlns:a16="http://schemas.microsoft.com/office/drawing/2014/main" id="{14AACF34-9308-41BF-6BDE-C15520F7ACC2}"/>
              </a:ext>
            </a:extLst>
          </p:cNvPr>
          <p:cNvSpPr txBox="1"/>
          <p:nvPr/>
        </p:nvSpPr>
        <p:spPr>
          <a:xfrm>
            <a:off x="3005464" y="605173"/>
            <a:ext cx="6156434"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000" dirty="0">
                <a:solidFill>
                  <a:schemeClr val="accent1">
                    <a:lumMod val="50000"/>
                  </a:schemeClr>
                </a:solidFill>
                <a:latin typeface="Verdana" panose="020B0604030504040204" pitchFamily="34" charset="0"/>
                <a:ea typeface="Verdana" panose="020B0604030504040204" pitchFamily="34" charset="0"/>
              </a:rPr>
              <a:t>(Today’s 101)</a:t>
            </a:r>
          </a:p>
        </p:txBody>
      </p:sp>
    </p:spTree>
    <p:extLst>
      <p:ext uri="{BB962C8B-B14F-4D97-AF65-F5344CB8AC3E}">
        <p14:creationId xmlns:p14="http://schemas.microsoft.com/office/powerpoint/2010/main" val="133570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0821E6-F85D-4C94-2D11-CD0654A07648}"/>
              </a:ext>
            </a:extLst>
          </p:cNvPr>
          <p:cNvSpPr>
            <a:spLocks noGrp="1"/>
          </p:cNvSpPr>
          <p:nvPr>
            <p:ph type="body" sz="quarter" idx="11"/>
          </p:nvPr>
        </p:nvSpPr>
        <p:spPr>
          <a:xfrm>
            <a:off x="758824" y="1639888"/>
            <a:ext cx="5768099" cy="4541837"/>
          </a:xfrm>
        </p:spPr>
        <p:txBody>
          <a:bodyPr/>
          <a:lstStyle/>
          <a:p>
            <a:pPr>
              <a:lnSpc>
                <a:spcPct val="120000"/>
              </a:lnSpc>
            </a:pPr>
            <a:r>
              <a:rPr lang="en-US" sz="2400" dirty="0"/>
              <a:t>Quick 101 refresher</a:t>
            </a:r>
          </a:p>
          <a:p>
            <a:pPr>
              <a:lnSpc>
                <a:spcPct val="120000"/>
              </a:lnSpc>
            </a:pPr>
            <a:r>
              <a:rPr lang="en-US" sz="2400" dirty="0"/>
              <a:t>Fixing common dataset issues</a:t>
            </a:r>
          </a:p>
          <a:p>
            <a:pPr>
              <a:lnSpc>
                <a:spcPct val="120000"/>
              </a:lnSpc>
            </a:pPr>
            <a:r>
              <a:rPr lang="en-US" sz="2400" dirty="0"/>
              <a:t>Expressions </a:t>
            </a:r>
          </a:p>
          <a:p>
            <a:pPr>
              <a:lnSpc>
                <a:spcPct val="120000"/>
              </a:lnSpc>
            </a:pPr>
            <a:r>
              <a:rPr lang="en-US" sz="2400" dirty="0"/>
              <a:t>Custom Filters</a:t>
            </a:r>
          </a:p>
          <a:p>
            <a:pPr>
              <a:lnSpc>
                <a:spcPct val="120000"/>
              </a:lnSpc>
            </a:pPr>
            <a:r>
              <a:rPr lang="en-US" sz="2400" dirty="0"/>
              <a:t>Deeper dive into parameters </a:t>
            </a:r>
          </a:p>
          <a:p>
            <a:pPr>
              <a:lnSpc>
                <a:spcPct val="120000"/>
              </a:lnSpc>
            </a:pPr>
            <a:r>
              <a:rPr lang="en-US" sz="2400" dirty="0"/>
              <a:t>Dynamic Titles </a:t>
            </a:r>
          </a:p>
          <a:p>
            <a:pPr>
              <a:lnSpc>
                <a:spcPct val="120000"/>
              </a:lnSpc>
            </a:pPr>
            <a:r>
              <a:rPr lang="en-US" sz="2400" dirty="0"/>
              <a:t>More formatting</a:t>
            </a:r>
          </a:p>
          <a:p>
            <a:pPr>
              <a:lnSpc>
                <a:spcPct val="120000"/>
              </a:lnSpc>
            </a:pPr>
            <a:r>
              <a:rPr lang="en-US" sz="2400" dirty="0"/>
              <a:t>Questions &amp; hands-on support</a:t>
            </a:r>
          </a:p>
          <a:p>
            <a:pPr hangingPunct="1">
              <a:lnSpc>
                <a:spcPct val="120000"/>
              </a:lnSpc>
            </a:pPr>
            <a:endParaRPr lang="en-US" dirty="0"/>
          </a:p>
        </p:txBody>
      </p:sp>
      <p:sp>
        <p:nvSpPr>
          <p:cNvPr id="3" name="Content Placeholder 2">
            <a:extLst>
              <a:ext uri="{FF2B5EF4-FFF2-40B4-BE49-F238E27FC236}">
                <a16:creationId xmlns:a16="http://schemas.microsoft.com/office/drawing/2014/main" id="{B4555614-476A-BA63-3143-1A683292AD23}"/>
              </a:ext>
            </a:extLst>
          </p:cNvPr>
          <p:cNvSpPr txBox="1">
            <a:spLocks/>
          </p:cNvSpPr>
          <p:nvPr/>
        </p:nvSpPr>
        <p:spPr>
          <a:xfrm>
            <a:off x="1115568" y="2189266"/>
            <a:ext cx="10168128" cy="3323355"/>
          </a:xfrm>
          <a:prstGeom prst="rect">
            <a:avLst/>
          </a:prstGeom>
        </p:spPr>
        <p:txBody>
          <a:bodyPr>
            <a:normAutofit/>
          </a:bodyPr>
          <a:lstStyle>
            <a:lvl1pPr marL="0" marR="0" indent="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1pPr>
            <a:lvl2pPr marL="0" marR="0" indent="4572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2pPr>
            <a:lvl3pPr marL="0" marR="0" indent="9144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3pPr>
            <a:lvl4pPr marL="0" marR="0" indent="13716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4pPr>
            <a:lvl5pPr marL="0" marR="0" indent="18288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5pPr>
            <a:lvl6pPr marL="0" marR="0" indent="22860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6pPr>
            <a:lvl7pPr marL="0" marR="0" indent="27432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7pPr>
            <a:lvl8pPr marL="0" marR="0" indent="32004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8pPr>
            <a:lvl9pPr marL="0" marR="0" indent="36576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9pPr>
          </a:lstStyle>
          <a:p>
            <a:pPr hangingPunct="1"/>
            <a:endParaRPr lang="en-US" sz="3600" dirty="0"/>
          </a:p>
        </p:txBody>
      </p:sp>
      <p:sp>
        <p:nvSpPr>
          <p:cNvPr id="4" name="TextBox 3">
            <a:extLst>
              <a:ext uri="{FF2B5EF4-FFF2-40B4-BE49-F238E27FC236}">
                <a16:creationId xmlns:a16="http://schemas.microsoft.com/office/drawing/2014/main" id="{9F2B54CE-5A05-177D-A9C0-05E9AADE9994}"/>
              </a:ext>
            </a:extLst>
          </p:cNvPr>
          <p:cNvSpPr txBox="1"/>
          <p:nvPr/>
        </p:nvSpPr>
        <p:spPr>
          <a:xfrm>
            <a:off x="758824" y="5729607"/>
            <a:ext cx="4493281" cy="523220"/>
          </a:xfrm>
          <a:prstGeom prst="rect">
            <a:avLst/>
          </a:prstGeom>
          <a:noFill/>
        </p:spPr>
        <p:txBody>
          <a:bodyPr wrap="none" rtlCol="0">
            <a:spAutoFit/>
          </a:bodyPr>
          <a:lstStyle/>
          <a:p>
            <a:r>
              <a:rPr lang="en-US" sz="2800" dirty="0">
                <a:solidFill>
                  <a:schemeClr val="accent3"/>
                </a:solidFill>
              </a:rPr>
              <a:t>Concept</a:t>
            </a:r>
            <a:r>
              <a:rPr lang="en-US" sz="2800" dirty="0"/>
              <a:t> | </a:t>
            </a:r>
            <a:r>
              <a:rPr lang="en-US" sz="2800" dirty="0">
                <a:solidFill>
                  <a:schemeClr val="accent4"/>
                </a:solidFill>
              </a:rPr>
              <a:t>Demo</a:t>
            </a:r>
            <a:r>
              <a:rPr lang="en-US" sz="2800" dirty="0"/>
              <a:t> | </a:t>
            </a:r>
            <a:r>
              <a:rPr lang="en-US" sz="2800" dirty="0">
                <a:solidFill>
                  <a:schemeClr val="accent6"/>
                </a:solidFill>
              </a:rPr>
              <a:t>Practice</a:t>
            </a:r>
            <a:r>
              <a:rPr lang="en-US" sz="2800" dirty="0"/>
              <a:t> </a:t>
            </a:r>
          </a:p>
        </p:txBody>
      </p:sp>
      <p:sp>
        <p:nvSpPr>
          <p:cNvPr id="6" name="TextBox 5">
            <a:extLst>
              <a:ext uri="{FF2B5EF4-FFF2-40B4-BE49-F238E27FC236}">
                <a16:creationId xmlns:a16="http://schemas.microsoft.com/office/drawing/2014/main" id="{14AACF34-9308-41BF-6BDE-C15520F7ACC2}"/>
              </a:ext>
            </a:extLst>
          </p:cNvPr>
          <p:cNvSpPr txBox="1"/>
          <p:nvPr/>
        </p:nvSpPr>
        <p:spPr>
          <a:xfrm>
            <a:off x="3005464" y="605173"/>
            <a:ext cx="6156434"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000" dirty="0">
                <a:solidFill>
                  <a:schemeClr val="accent1">
                    <a:lumMod val="50000"/>
                  </a:schemeClr>
                </a:solidFill>
                <a:latin typeface="Verdana" panose="020B0604030504040204" pitchFamily="34" charset="0"/>
                <a:ea typeface="Verdana" panose="020B0604030504040204" pitchFamily="34" charset="0"/>
              </a:rPr>
              <a:t>(Tomorrow’s 201)</a:t>
            </a:r>
          </a:p>
        </p:txBody>
      </p:sp>
    </p:spTree>
    <p:extLst>
      <p:ext uri="{BB962C8B-B14F-4D97-AF65-F5344CB8AC3E}">
        <p14:creationId xmlns:p14="http://schemas.microsoft.com/office/powerpoint/2010/main" val="164203388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527504C-7D6F-5ED4-3663-B363965B8F30}"/>
              </a:ext>
            </a:extLst>
          </p:cNvPr>
          <p:cNvPicPr>
            <a:picLocks noChangeAspect="1"/>
          </p:cNvPicPr>
          <p:nvPr/>
        </p:nvPicPr>
        <p:blipFill rotWithShape="1">
          <a:blip r:embed="rId3"/>
          <a:srcRect r="3314" b="11778"/>
          <a:stretch/>
        </p:blipFill>
        <p:spPr>
          <a:xfrm>
            <a:off x="319866" y="1593369"/>
            <a:ext cx="5524343" cy="4211266"/>
          </a:xfrm>
          <a:prstGeom prst="rect">
            <a:avLst/>
          </a:prstGeom>
        </p:spPr>
      </p:pic>
      <p:pic>
        <p:nvPicPr>
          <p:cNvPr id="11" name="Picture 10">
            <a:extLst>
              <a:ext uri="{FF2B5EF4-FFF2-40B4-BE49-F238E27FC236}">
                <a16:creationId xmlns:a16="http://schemas.microsoft.com/office/drawing/2014/main" id="{B95977B9-F22D-7281-A516-75CB264EE2A5}"/>
              </a:ext>
            </a:extLst>
          </p:cNvPr>
          <p:cNvPicPr>
            <a:picLocks noChangeAspect="1"/>
          </p:cNvPicPr>
          <p:nvPr/>
        </p:nvPicPr>
        <p:blipFill rotWithShape="1">
          <a:blip r:embed="rId4"/>
          <a:srcRect r="7705"/>
          <a:stretch/>
        </p:blipFill>
        <p:spPr>
          <a:xfrm>
            <a:off x="6464492" y="1593369"/>
            <a:ext cx="5280665" cy="4215199"/>
          </a:xfrm>
          <a:prstGeom prst="rect">
            <a:avLst/>
          </a:prstGeom>
        </p:spPr>
      </p:pic>
      <p:sp>
        <p:nvSpPr>
          <p:cNvPr id="12" name="TextBox 11">
            <a:extLst>
              <a:ext uri="{FF2B5EF4-FFF2-40B4-BE49-F238E27FC236}">
                <a16:creationId xmlns:a16="http://schemas.microsoft.com/office/drawing/2014/main" id="{53CE0D68-C839-CCC3-3C75-81E3F70AD685}"/>
              </a:ext>
            </a:extLst>
          </p:cNvPr>
          <p:cNvSpPr txBox="1"/>
          <p:nvPr/>
        </p:nvSpPr>
        <p:spPr>
          <a:xfrm>
            <a:off x="1384503" y="5942746"/>
            <a:ext cx="2317072" cy="369332"/>
          </a:xfrm>
          <a:prstGeom prst="rect">
            <a:avLst/>
          </a:prstGeom>
          <a:noFill/>
        </p:spPr>
        <p:txBody>
          <a:bodyPr wrap="square" rtlCol="0">
            <a:spAutoFit/>
          </a:bodyPr>
          <a:lstStyle/>
          <a:p>
            <a:r>
              <a:rPr lang="en-US" dirty="0"/>
              <a:t>Creates a .pbix file</a:t>
            </a:r>
          </a:p>
        </p:txBody>
      </p:sp>
      <p:sp>
        <p:nvSpPr>
          <p:cNvPr id="13" name="TextBox 12">
            <a:extLst>
              <a:ext uri="{FF2B5EF4-FFF2-40B4-BE49-F238E27FC236}">
                <a16:creationId xmlns:a16="http://schemas.microsoft.com/office/drawing/2014/main" id="{C490618C-613A-5F32-08E4-5A18C2F6531C}"/>
              </a:ext>
            </a:extLst>
          </p:cNvPr>
          <p:cNvSpPr txBox="1"/>
          <p:nvPr/>
        </p:nvSpPr>
        <p:spPr>
          <a:xfrm>
            <a:off x="6464491" y="5877250"/>
            <a:ext cx="5280665" cy="369332"/>
          </a:xfrm>
          <a:prstGeom prst="rect">
            <a:avLst/>
          </a:prstGeom>
          <a:noFill/>
        </p:spPr>
        <p:txBody>
          <a:bodyPr wrap="square" rtlCol="0">
            <a:spAutoFit/>
          </a:bodyPr>
          <a:lstStyle/>
          <a:p>
            <a:pPr algn="ctr"/>
            <a:r>
              <a:rPr lang="en-US" dirty="0"/>
              <a:t>Creates a .rdl file (</a:t>
            </a:r>
            <a:r>
              <a:rPr lang="en-US" b="1" dirty="0"/>
              <a:t>R</a:t>
            </a:r>
            <a:r>
              <a:rPr lang="en-US" dirty="0"/>
              <a:t>eport </a:t>
            </a:r>
            <a:r>
              <a:rPr lang="en-US" b="1" dirty="0"/>
              <a:t>D</a:t>
            </a:r>
            <a:r>
              <a:rPr lang="en-US" dirty="0"/>
              <a:t>efinition </a:t>
            </a:r>
            <a:r>
              <a:rPr lang="en-US" b="1" dirty="0"/>
              <a:t>L</a:t>
            </a:r>
            <a:r>
              <a:rPr lang="en-US" dirty="0"/>
              <a:t>anguage)</a:t>
            </a:r>
          </a:p>
        </p:txBody>
      </p:sp>
      <p:sp>
        <p:nvSpPr>
          <p:cNvPr id="14" name="Rectangle 13">
            <a:extLst>
              <a:ext uri="{FF2B5EF4-FFF2-40B4-BE49-F238E27FC236}">
                <a16:creationId xmlns:a16="http://schemas.microsoft.com/office/drawing/2014/main" id="{8EACAB9E-9F06-6F32-AD12-654ECF84C917}"/>
              </a:ext>
            </a:extLst>
          </p:cNvPr>
          <p:cNvSpPr/>
          <p:nvPr/>
        </p:nvSpPr>
        <p:spPr>
          <a:xfrm>
            <a:off x="1016177" y="2816795"/>
            <a:ext cx="2685398" cy="126950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microsoft-power-bi-logo - TechAir">
            <a:extLst>
              <a:ext uri="{FF2B5EF4-FFF2-40B4-BE49-F238E27FC236}">
                <a16:creationId xmlns:a16="http://schemas.microsoft.com/office/drawing/2014/main" id="{639D4EEC-ED43-8EA3-B545-89127EBB5B8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118" t="33329" r="16256" b="29889"/>
          <a:stretch/>
        </p:blipFill>
        <p:spPr bwMode="auto">
          <a:xfrm>
            <a:off x="1429523" y="3240957"/>
            <a:ext cx="1748590" cy="6096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A784305E-0976-4C0B-E78A-7C065A9F22C4}"/>
              </a:ext>
            </a:extLst>
          </p:cNvPr>
          <p:cNvSpPr/>
          <p:nvPr/>
        </p:nvSpPr>
        <p:spPr>
          <a:xfrm>
            <a:off x="7892189" y="2679966"/>
            <a:ext cx="3098366" cy="13961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Microsoft Apps">
            <a:extLst>
              <a:ext uri="{FF2B5EF4-FFF2-40B4-BE49-F238E27FC236}">
                <a16:creationId xmlns:a16="http://schemas.microsoft.com/office/drawing/2014/main" id="{5FC172BF-E17A-0138-DFA9-AC48F7E4318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072" t="26329" r="21786" b="20650"/>
          <a:stretch/>
        </p:blipFill>
        <p:spPr bwMode="auto">
          <a:xfrm>
            <a:off x="8664575" y="2733234"/>
            <a:ext cx="1500358" cy="1301041"/>
          </a:xfrm>
          <a:prstGeom prst="rect">
            <a:avLst/>
          </a:prstGeom>
          <a:noFill/>
          <a:extLst>
            <a:ext uri="{909E8E84-426E-40DD-AFC4-6F175D3DCCD1}">
              <a14:hiddenFill xmlns:a14="http://schemas.microsoft.com/office/drawing/2010/main">
                <a:solidFill>
                  <a:srgbClr val="FFFFFF"/>
                </a:solidFill>
              </a14:hiddenFill>
            </a:ext>
          </a:extLst>
        </p:spPr>
      </p:pic>
      <p:sp>
        <p:nvSpPr>
          <p:cNvPr id="18" name="Title 1">
            <a:extLst>
              <a:ext uri="{FF2B5EF4-FFF2-40B4-BE49-F238E27FC236}">
                <a16:creationId xmlns:a16="http://schemas.microsoft.com/office/drawing/2014/main" id="{AE589326-FA59-B4DE-43F4-022C351AF0D9}"/>
              </a:ext>
            </a:extLst>
          </p:cNvPr>
          <p:cNvSpPr>
            <a:spLocks noGrp="1"/>
          </p:cNvSpPr>
          <p:nvPr>
            <p:ph type="title"/>
          </p:nvPr>
        </p:nvSpPr>
        <p:spPr>
          <a:xfrm>
            <a:off x="319866" y="9918"/>
            <a:ext cx="9206930" cy="1141715"/>
          </a:xfrm>
        </p:spPr>
        <p:txBody>
          <a:bodyPr>
            <a:normAutofit/>
          </a:bodyPr>
          <a:lstStyle/>
          <a:p>
            <a:r>
              <a:rPr lang="en-US" sz="3100" dirty="0"/>
              <a:t>First, a clarification</a:t>
            </a:r>
          </a:p>
        </p:txBody>
      </p:sp>
      <p:sp>
        <p:nvSpPr>
          <p:cNvPr id="20" name="TextBox 19">
            <a:extLst>
              <a:ext uri="{FF2B5EF4-FFF2-40B4-BE49-F238E27FC236}">
                <a16:creationId xmlns:a16="http://schemas.microsoft.com/office/drawing/2014/main" id="{8F5E25C9-1806-58F0-87D5-6A875BF04346}"/>
              </a:ext>
            </a:extLst>
          </p:cNvPr>
          <p:cNvSpPr txBox="1"/>
          <p:nvPr/>
        </p:nvSpPr>
        <p:spPr>
          <a:xfrm>
            <a:off x="5636671" y="3460563"/>
            <a:ext cx="1010652" cy="523220"/>
          </a:xfrm>
          <a:prstGeom prst="rect">
            <a:avLst/>
          </a:prstGeom>
          <a:noFill/>
        </p:spPr>
        <p:txBody>
          <a:bodyPr wrap="square">
            <a:spAutoFit/>
          </a:bodyPr>
          <a:lstStyle/>
          <a:p>
            <a:pPr algn="ctr"/>
            <a:r>
              <a:rPr lang="en-US" sz="2800" b="1" dirty="0"/>
              <a:t>Vs</a:t>
            </a:r>
          </a:p>
        </p:txBody>
      </p:sp>
      <p:sp>
        <p:nvSpPr>
          <p:cNvPr id="2" name="TextBox 1">
            <a:extLst>
              <a:ext uri="{FF2B5EF4-FFF2-40B4-BE49-F238E27FC236}">
                <a16:creationId xmlns:a16="http://schemas.microsoft.com/office/drawing/2014/main" id="{0585D778-F328-FD83-E2D8-51DF5818E38E}"/>
              </a:ext>
            </a:extLst>
          </p:cNvPr>
          <p:cNvSpPr txBox="1"/>
          <p:nvPr/>
        </p:nvSpPr>
        <p:spPr>
          <a:xfrm>
            <a:off x="1953202" y="3722173"/>
            <a:ext cx="1128835" cy="369332"/>
          </a:xfrm>
          <a:prstGeom prst="rect">
            <a:avLst/>
          </a:prstGeom>
          <a:noFill/>
        </p:spPr>
        <p:txBody>
          <a:bodyPr wrap="none" rtlCol="0">
            <a:spAutoFit/>
          </a:bodyPr>
          <a:lstStyle/>
          <a:p>
            <a:r>
              <a:rPr lang="en-US" dirty="0"/>
              <a:t>Desktop </a:t>
            </a:r>
          </a:p>
        </p:txBody>
      </p:sp>
    </p:spTree>
    <p:extLst>
      <p:ext uri="{BB962C8B-B14F-4D97-AF65-F5344CB8AC3E}">
        <p14:creationId xmlns:p14="http://schemas.microsoft.com/office/powerpoint/2010/main" val="279619667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4CA522-C2E8-2847-43A6-D1C3D2DCC11F}"/>
              </a:ext>
            </a:extLst>
          </p:cNvPr>
          <p:cNvSpPr>
            <a:spLocks noGrp="1"/>
          </p:cNvSpPr>
          <p:nvPr>
            <p:ph sz="quarter" idx="10"/>
          </p:nvPr>
        </p:nvSpPr>
        <p:spPr/>
        <p:txBody>
          <a:bodyPr>
            <a:normAutofit/>
          </a:bodyPr>
          <a:lstStyle/>
          <a:p>
            <a:pPr marL="0" indent="0">
              <a:buNone/>
            </a:pPr>
            <a:r>
              <a:rPr lang="en-US" dirty="0"/>
              <a:t>A personal anecdote</a:t>
            </a:r>
            <a:r>
              <a:rPr lang="en-US" dirty="0">
                <a:solidFill>
                  <a:schemeClr val="accent2"/>
                </a:solidFill>
              </a:rPr>
              <a:t>*</a:t>
            </a:r>
          </a:p>
        </p:txBody>
      </p:sp>
      <p:sp>
        <p:nvSpPr>
          <p:cNvPr id="2" name="Title 1">
            <a:extLst>
              <a:ext uri="{FF2B5EF4-FFF2-40B4-BE49-F238E27FC236}">
                <a16:creationId xmlns:a16="http://schemas.microsoft.com/office/drawing/2014/main" id="{7972EF0A-6966-4448-E0FF-73196D7BAE00}"/>
              </a:ext>
            </a:extLst>
          </p:cNvPr>
          <p:cNvSpPr>
            <a:spLocks noGrp="1"/>
          </p:cNvSpPr>
          <p:nvPr>
            <p:ph type="title"/>
          </p:nvPr>
        </p:nvSpPr>
        <p:spPr/>
        <p:txBody>
          <a:bodyPr>
            <a:normAutofit/>
          </a:bodyPr>
          <a:lstStyle/>
          <a:p>
            <a:r>
              <a:rPr lang="en-US" dirty="0"/>
              <a:t>Why even bother with Paginated reports? </a:t>
            </a:r>
          </a:p>
        </p:txBody>
      </p:sp>
      <p:pic>
        <p:nvPicPr>
          <p:cNvPr id="6" name="Picture 5">
            <a:extLst>
              <a:ext uri="{FF2B5EF4-FFF2-40B4-BE49-F238E27FC236}">
                <a16:creationId xmlns:a16="http://schemas.microsoft.com/office/drawing/2014/main" id="{03B48B16-1542-0AF3-CDEB-8788847F8B39}"/>
              </a:ext>
            </a:extLst>
          </p:cNvPr>
          <p:cNvPicPr>
            <a:picLocks noChangeAspect="1"/>
          </p:cNvPicPr>
          <p:nvPr/>
        </p:nvPicPr>
        <p:blipFill>
          <a:blip r:embed="rId3"/>
          <a:stretch>
            <a:fillRect/>
          </a:stretch>
        </p:blipFill>
        <p:spPr>
          <a:xfrm>
            <a:off x="454152" y="1990112"/>
            <a:ext cx="11283696" cy="4562896"/>
          </a:xfrm>
          <a:prstGeom prst="rect">
            <a:avLst/>
          </a:prstGeom>
        </p:spPr>
      </p:pic>
      <p:sp>
        <p:nvSpPr>
          <p:cNvPr id="5" name="TextBox 4">
            <a:extLst>
              <a:ext uri="{FF2B5EF4-FFF2-40B4-BE49-F238E27FC236}">
                <a16:creationId xmlns:a16="http://schemas.microsoft.com/office/drawing/2014/main" id="{BF358788-10AD-90D1-651A-CE3CC9A75236}"/>
              </a:ext>
            </a:extLst>
          </p:cNvPr>
          <p:cNvSpPr txBox="1"/>
          <p:nvPr/>
        </p:nvSpPr>
        <p:spPr>
          <a:xfrm>
            <a:off x="5560291" y="6200175"/>
            <a:ext cx="6096000" cy="369332"/>
          </a:xfrm>
          <a:prstGeom prst="rect">
            <a:avLst/>
          </a:prstGeom>
          <a:noFill/>
        </p:spPr>
        <p:txBody>
          <a:bodyPr wrap="square">
            <a:spAutoFit/>
          </a:bodyPr>
          <a:lstStyle/>
          <a:p>
            <a:pPr algn="r"/>
            <a:r>
              <a:rPr lang="en-US" b="1" dirty="0">
                <a:solidFill>
                  <a:schemeClr val="accent2"/>
                </a:solidFill>
              </a:rPr>
              <a:t>*(learn from my pain)</a:t>
            </a:r>
          </a:p>
        </p:txBody>
      </p:sp>
    </p:spTree>
    <p:extLst>
      <p:ext uri="{BB962C8B-B14F-4D97-AF65-F5344CB8AC3E}">
        <p14:creationId xmlns:p14="http://schemas.microsoft.com/office/powerpoint/2010/main" val="936099999"/>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SLIDO_APP_VERSION" val="1.6.0.4110"/>
  <p:tag name="SLIDO_PRESENTATION_ID" val="00000000-0000-0000-0000-000000000000"/>
  <p:tag name="SLIDO_EVENT_UUID" val="35af174a-469a-4eb5-a108-f0b218175248"/>
  <p:tag name="SLIDO_EVENT_SECTION_UUID" val="28b83af4-63c6-45fd-88b7-4d993041528c"/>
</p:tagLst>
</file>

<file path=ppt/tags/tag2.xml><?xml version="1.0" encoding="utf-8"?>
<p:tagLst xmlns:a="http://schemas.openxmlformats.org/drawingml/2006/main" xmlns:r="http://schemas.openxmlformats.org/officeDocument/2006/relationships" xmlns:p="http://schemas.openxmlformats.org/presentationml/2006/main">
  <p:tag name="SLIDO_METADATA" val="eyJUaW1lc3RhbXAiOjE2OTc2NTA3NzR9"/>
  <p:tag name="SLIDO_TYPE" val="SlidoPoll"/>
  <p:tag name="SLIDO_POLL_UUID" val="88d66129-7771-4864-9bc2-812123dbc7e4"/>
  <p:tag name="SLIDO_TIMELINE" val="W3sicG9sbFF1ZXN0aW9uVXVpZCI6ImRmZTQ5Yjg4LWQ1YmItNGNjMi05ZGU0LWJlZWYxMWM3ZTFiOSIsInNob3dSZXN1bHRzIjp0cnVlLCJzaG93Q29ycmVjdEFuc3dlcnMiOmZhbHNlLCJ2b3RpbmdMb2NrZWQiOmZhbHNlfV0="/>
</p:tagLst>
</file>

<file path=ppt/tags/tag3.xml><?xml version="1.0" encoding="utf-8"?>
<p:tagLst xmlns:a="http://schemas.openxmlformats.org/drawingml/2006/main" xmlns:r="http://schemas.openxmlformats.org/officeDocument/2006/relationships" xmlns:p="http://schemas.openxmlformats.org/presentationml/2006/main">
  <p:tag name="SLIDO_ELEMENT" val="logo"/>
</p:tagLst>
</file>

<file path=ppt/tags/tag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WordCloud"/>
</p:tagLst>
</file>

<file path=ppt/tags/tag5.xml><?xml version="1.0" encoding="utf-8"?>
<p:tagLst xmlns:a="http://schemas.openxmlformats.org/drawingml/2006/main" xmlns:r="http://schemas.openxmlformats.org/officeDocument/2006/relationships" xmlns:p="http://schemas.openxmlformats.org/presentationml/2006/main">
  <p:tag name="SLIDO_ELEMENT" val="title"/>
</p:tagLst>
</file>

<file path=ppt/tags/tag6.xml><?xml version="1.0" encoding="utf-8"?>
<p:tagLst xmlns:a="http://schemas.openxmlformats.org/drawingml/2006/main" xmlns:r="http://schemas.openxmlformats.org/officeDocument/2006/relationships" xmlns:p="http://schemas.openxmlformats.org/presentationml/2006/main">
  <p:tag name="SLIDO_ELEMENT" val="footer"/>
</p:tagLst>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Neue"/>
        <a:ea typeface="Helvetica Neue"/>
        <a:cs typeface="Helvetica Neue"/>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Neue"/>
        <a:ea typeface="Helvetica Neue"/>
        <a:cs typeface="Helvetica Neue"/>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595241CFF6E1864895DCD7ADE29FC1C7" ma:contentTypeVersion="17" ma:contentTypeDescription="Create a new document." ma:contentTypeScope="" ma:versionID="32117c73c003d6b55b191db0cd693d9c">
  <xsd:schema xmlns:xsd="http://www.w3.org/2001/XMLSchema" xmlns:xs="http://www.w3.org/2001/XMLSchema" xmlns:p="http://schemas.microsoft.com/office/2006/metadata/properties" xmlns:ns2="29d2a015-485a-400d-b290-ecf68f6652cf" xmlns:ns3="40060f56-dd67-4c74-97f4-8d4b2087e08e" targetNamespace="http://schemas.microsoft.com/office/2006/metadata/properties" ma:root="true" ma:fieldsID="11524731e6e8e0cd2f2a8bdd5bb0cebb" ns2:_="" ns3:_="">
    <xsd:import namespace="29d2a015-485a-400d-b290-ecf68f6652cf"/>
    <xsd:import namespace="40060f56-dd67-4c74-97f4-8d4b2087e08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lcf76f155ced4ddcb4097134ff3c332f" minOccurs="0"/>
                <xsd:element ref="ns3:TaxCatchAll"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d2a015-485a-400d-b290-ecf68f6652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8d8785f9-e54f-4c32-bd3d-94d1ae40bbf5" ma:termSetId="09814cd3-568e-fe90-9814-8d621ff8fb84" ma:anchorId="fba54fb3-c3e1-fe81-a776-ca4b69148c4d" ma:open="true" ma:isKeyword="false">
      <xsd:complexType>
        <xsd:sequence>
          <xsd:element ref="pc:Terms" minOccurs="0" maxOccurs="1"/>
        </xsd:sequence>
      </xsd:complex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0060f56-dd67-4c74-97f4-8d4b2087e08e"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d353a670-f4ec-49b7-9238-821180cc4ce8}" ma:internalName="TaxCatchAll" ma:showField="CatchAllData" ma:web="40060f56-dd67-4c74-97f4-8d4b2087e08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cf76f155ced4ddcb4097134ff3c332f xmlns="29d2a015-485a-400d-b290-ecf68f6652cf">
      <Terms xmlns="http://schemas.microsoft.com/office/infopath/2007/PartnerControls"/>
    </lcf76f155ced4ddcb4097134ff3c332f>
    <TaxCatchAll xmlns="40060f56-dd67-4c74-97f4-8d4b2087e08e" xsi:nil="true"/>
  </documentManagement>
</p:properties>
</file>

<file path=customXml/itemProps1.xml><?xml version="1.0" encoding="utf-8"?>
<ds:datastoreItem xmlns:ds="http://schemas.openxmlformats.org/officeDocument/2006/customXml" ds:itemID="{83F0AE43-BA3B-4903-AC82-41C0908478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9d2a015-485a-400d-b290-ecf68f6652cf"/>
    <ds:schemaRef ds:uri="40060f56-dd67-4c74-97f4-8d4b2087e08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15424D7-F0F2-460C-A9A6-FD71051F1B95}">
  <ds:schemaRefs>
    <ds:schemaRef ds:uri="http://schemas.microsoft.com/sharepoint/v3/contenttype/forms"/>
  </ds:schemaRefs>
</ds:datastoreItem>
</file>

<file path=customXml/itemProps3.xml><?xml version="1.0" encoding="utf-8"?>
<ds:datastoreItem xmlns:ds="http://schemas.openxmlformats.org/officeDocument/2006/customXml" ds:itemID="{C50455F8-691B-41EB-97B2-E629DFD17DB5}">
  <ds:schemaRefs>
    <ds:schemaRef ds:uri="http://schemas.microsoft.com/office/2006/documentManagement/types"/>
    <ds:schemaRef ds:uri="http://purl.org/dc/elements/1.1/"/>
    <ds:schemaRef ds:uri="http://schemas.microsoft.com/office/infopath/2007/PartnerControls"/>
    <ds:schemaRef ds:uri="http://purl.org/dc/terms/"/>
    <ds:schemaRef ds:uri="29d2a015-485a-400d-b290-ecf68f6652cf"/>
    <ds:schemaRef ds:uri="http://schemas.openxmlformats.org/package/2006/metadata/core-properties"/>
    <ds:schemaRef ds:uri="40060f56-dd67-4c74-97f4-8d4b2087e08e"/>
    <ds:schemaRef ds:uri="http://schemas.microsoft.com/office/2006/metadata/propertie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otalTime>11086</TotalTime>
  <Words>7260</Words>
  <Application>Microsoft Office PowerPoint</Application>
  <PresentationFormat>Widescreen</PresentationFormat>
  <Paragraphs>437</Paragraphs>
  <Slides>51</Slides>
  <Notes>43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51</vt:i4>
      </vt:variant>
    </vt:vector>
  </HeadingPairs>
  <TitlesOfParts>
    <vt:vector size="62" baseType="lpstr">
      <vt:lpstr>Arial</vt:lpstr>
      <vt:lpstr>Avenir Next LT Pro</vt:lpstr>
      <vt:lpstr>Baguet Script</vt:lpstr>
      <vt:lpstr>Calibri</vt:lpstr>
      <vt:lpstr>Helvetica</vt:lpstr>
      <vt:lpstr>Helvetica </vt:lpstr>
      <vt:lpstr>Helvetica Neue</vt:lpstr>
      <vt:lpstr>Lucida Sans Unicode</vt:lpstr>
      <vt:lpstr>Poppins Regular</vt:lpstr>
      <vt:lpstr>Verdana</vt:lpstr>
      <vt:lpstr>Office Theme</vt:lpstr>
      <vt:lpstr>Welcome! While you wait, please…</vt:lpstr>
      <vt:lpstr>Paginated Reports 101 for the Power BI Veteran</vt:lpstr>
      <vt:lpstr>PowerPoint Presentation</vt:lpstr>
      <vt:lpstr>PowerPoint Presentation</vt:lpstr>
      <vt:lpstr>PowerPoint Presentation</vt:lpstr>
      <vt:lpstr>PowerPoint Presentation</vt:lpstr>
      <vt:lpstr>PowerPoint Presentation</vt:lpstr>
      <vt:lpstr>First, a clarification</vt:lpstr>
      <vt:lpstr>Why even bother with Paginated reports? </vt:lpstr>
      <vt:lpstr>PowerPoint Presentation</vt:lpstr>
      <vt:lpstr>Paginated  Power BI Reports</vt:lpstr>
      <vt:lpstr>PowerPoint Presentation</vt:lpstr>
      <vt:lpstr>Paginated Reports work differently from Standard Power BI</vt:lpstr>
      <vt:lpstr>PowerPoint Presentation</vt:lpstr>
      <vt:lpstr>PowerPoint Presentation</vt:lpstr>
      <vt:lpstr>PowerPoint Presentation</vt:lpstr>
      <vt:lpstr>Similarities: Standard &amp; paginated reports</vt:lpstr>
      <vt:lpstr>If you try to build your paginated report like you do in Power BI Desktop...</vt:lpstr>
      <vt:lpstr>False friends: Data Source</vt:lpstr>
      <vt:lpstr>False friends: Dataset</vt:lpstr>
      <vt:lpstr>Paginated data sources bridge the datasets</vt:lpstr>
      <vt:lpstr>Power BI dataset to Paginated report dataset</vt:lpstr>
      <vt:lpstr>Your Turn! </vt:lpstr>
      <vt:lpstr>Creating A Dataset </vt:lpstr>
      <vt:lpstr>Drag and drop to build your dataset query</vt:lpstr>
      <vt:lpstr>PowerPoint Presentation</vt:lpstr>
      <vt:lpstr>Your Turn!</vt:lpstr>
      <vt:lpstr>Introducing Data Regions</vt:lpstr>
      <vt:lpstr>Table in Paginated = Table in Power BI</vt:lpstr>
      <vt:lpstr>Matrix in Paginated = Matrix in Power BI</vt:lpstr>
      <vt:lpstr>Lists in Paginated </vt:lpstr>
      <vt:lpstr>Your Turn!</vt:lpstr>
      <vt:lpstr>Query Filters &amp; Query parameters </vt:lpstr>
      <vt:lpstr>Visualizing a Query filter</vt:lpstr>
      <vt:lpstr>Adding A Query Filter</vt:lpstr>
      <vt:lpstr>Range (Inclusive) v Range (Exclusive)</vt:lpstr>
      <vt:lpstr>Adding A Query Parameter</vt:lpstr>
      <vt:lpstr>Understanding the Parameter Relay Race Query Parameters</vt:lpstr>
      <vt:lpstr>The Parameter Relay Race Report Parameters</vt:lpstr>
      <vt:lpstr> The Parameter Relay Race  User Selection at Run-time</vt:lpstr>
      <vt:lpstr>The Parameter Relay Race  User selection is fed back to the query</vt:lpstr>
      <vt:lpstr>Your Turn!</vt:lpstr>
      <vt:lpstr>Formatting from the default</vt:lpstr>
      <vt:lpstr>Adding a Header </vt:lpstr>
      <vt:lpstr>Adding a Page Number to your Footer </vt:lpstr>
      <vt:lpstr>Your Turn! </vt:lpstr>
      <vt:lpstr>Setting up your Matrix:  Group Order</vt:lpstr>
      <vt:lpstr>Setting up your Matrix:  repeating column &amp; row headers</vt:lpstr>
      <vt:lpstr>Your Turn! </vt:lpstr>
      <vt:lpstr>Getting your report print ready </vt:lpstr>
      <vt:lpstr>Your Turn!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Title</dc:title>
  <dc:creator>Lenore Flower</dc:creator>
  <cp:lastModifiedBy>Lenore Flower</cp:lastModifiedBy>
  <cp:revision>38</cp:revision>
  <dcterms:modified xsi:type="dcterms:W3CDTF">2023-10-18T21:00:18Z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0x010100595241CFF6E1864895DCD7ADE29FC1C7</vt:lpwstr>
  </property>
  <property fmtid="{D5CDD505-2E9C-101B-9397-08002B2CF9AE}" pid="3" name="MediaServiceImageTags">
    <vt:lpwstr/>
  </property>
  <property fmtid="{D5CDD505-2E9C-101B-9397-08002B2CF9AE}" pid="4" name="SlidoAppVersion">
    <vt:lpwstr>1.6.0.4110</vt:lpwstr>
  </property>
</Properties>
</file>